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1" r:id="rId6"/>
    <p:sldId id="268" r:id="rId7"/>
    <p:sldId id="269" r:id="rId8"/>
    <p:sldId id="272" r:id="rId9"/>
    <p:sldId id="273" r:id="rId10"/>
    <p:sldId id="270" r:id="rId11"/>
    <p:sldId id="271" r:id="rId12"/>
    <p:sldId id="260" r:id="rId13"/>
    <p:sldId id="274" r:id="rId14"/>
    <p:sldId id="275" r:id="rId15"/>
    <p:sldId id="276" r:id="rId16"/>
    <p:sldId id="277" r:id="rId17"/>
    <p:sldId id="278" r:id="rId18"/>
    <p:sldId id="279" r:id="rId19"/>
    <p:sldId id="280" r:id="rId20"/>
    <p:sldId id="281" r:id="rId21"/>
    <p:sldId id="292" r:id="rId22"/>
    <p:sldId id="262" r:id="rId23"/>
    <p:sldId id="263" r:id="rId24"/>
    <p:sldId id="264" r:id="rId25"/>
    <p:sldId id="282" r:id="rId26"/>
    <p:sldId id="283" r:id="rId27"/>
    <p:sldId id="284" r:id="rId28"/>
    <p:sldId id="285" r:id="rId29"/>
    <p:sldId id="286" r:id="rId30"/>
    <p:sldId id="287" r:id="rId31"/>
    <p:sldId id="288" r:id="rId32"/>
    <p:sldId id="289" r:id="rId33"/>
    <p:sldId id="290" r:id="rId34"/>
    <p:sldId id="291" r:id="rId35"/>
    <p:sldId id="293" r:id="rId36"/>
    <p:sldId id="294" r:id="rId37"/>
    <p:sldId id="298" r:id="rId38"/>
    <p:sldId id="295" r:id="rId39"/>
    <p:sldId id="296" r:id="rId40"/>
    <p:sldId id="297" r:id="rId41"/>
    <p:sldId id="299" r:id="rId42"/>
    <p:sldId id="300" r:id="rId43"/>
    <p:sldId id="265" r:id="rId44"/>
    <p:sldId id="266" r:id="rId45"/>
    <p:sldId id="26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B02FF8-B0B2-4E0C-AA70-5D3336BB57AB}">
          <p14:sldIdLst>
            <p14:sldId id="256"/>
            <p14:sldId id="257"/>
            <p14:sldId id="258"/>
          </p14:sldIdLst>
        </p14:section>
        <p14:section name="Sabotage" id="{8C07E993-4898-4A55-8C07-8D85DBDC091D}">
          <p14:sldIdLst>
            <p14:sldId id="259"/>
            <p14:sldId id="261"/>
            <p14:sldId id="268"/>
            <p14:sldId id="269"/>
            <p14:sldId id="272"/>
            <p14:sldId id="273"/>
            <p14:sldId id="270"/>
            <p14:sldId id="271"/>
            <p14:sldId id="260"/>
            <p14:sldId id="274"/>
            <p14:sldId id="275"/>
            <p14:sldId id="276"/>
            <p14:sldId id="277"/>
            <p14:sldId id="278"/>
            <p14:sldId id="279"/>
            <p14:sldId id="280"/>
            <p14:sldId id="281"/>
            <p14:sldId id="292"/>
          </p14:sldIdLst>
        </p14:section>
        <p14:section name="Secrets" id="{093C3502-31F9-4DDD-A18C-B3CECDC89F2E}">
          <p14:sldIdLst>
            <p14:sldId id="262"/>
            <p14:sldId id="263"/>
            <p14:sldId id="264"/>
            <p14:sldId id="282"/>
            <p14:sldId id="283"/>
            <p14:sldId id="284"/>
            <p14:sldId id="285"/>
            <p14:sldId id="286"/>
            <p14:sldId id="287"/>
            <p14:sldId id="288"/>
            <p14:sldId id="289"/>
            <p14:sldId id="290"/>
            <p14:sldId id="291"/>
            <p14:sldId id="293"/>
            <p14:sldId id="294"/>
            <p14:sldId id="298"/>
            <p14:sldId id="295"/>
            <p14:sldId id="296"/>
            <p14:sldId id="297"/>
            <p14:sldId id="299"/>
            <p14:sldId id="300"/>
          </p14:sldIdLst>
        </p14:section>
        <p14:section name="Spyplanes" id="{A3253A9F-3423-4352-9590-CB1AE8FA4AB9}">
          <p14:sldIdLst>
            <p14:sldId id="265"/>
            <p14:sldId id="266"/>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7384" autoAdjust="0"/>
  </p:normalViewPr>
  <p:slideViewPr>
    <p:cSldViewPr snapToGrid="0">
      <p:cViewPr varScale="1">
        <p:scale>
          <a:sx n="110" d="100"/>
          <a:sy n="110" d="100"/>
        </p:scale>
        <p:origin x="618" y="63"/>
      </p:cViewPr>
      <p:guideLst/>
    </p:cSldViewPr>
  </p:slideViewPr>
  <p:outlineViewPr>
    <p:cViewPr>
      <p:scale>
        <a:sx n="33" d="100"/>
        <a:sy n="33" d="100"/>
      </p:scale>
      <p:origin x="0" y="-516"/>
    </p:cViewPr>
  </p:outlineViewPr>
  <p:notesTextViewPr>
    <p:cViewPr>
      <p:scale>
        <a:sx n="1" d="1"/>
        <a:sy n="1" d="1"/>
      </p:scale>
      <p:origin x="0" y="0"/>
    </p:cViewPr>
  </p:notesTextViewPr>
  <p:notesViewPr>
    <p:cSldViewPr snapToGrid="0">
      <p:cViewPr varScale="1">
        <p:scale>
          <a:sx n="121" d="100"/>
          <a:sy n="121" d="100"/>
        </p:scale>
        <p:origin x="766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6287E-4D1D-4B76-AA7A-A4D249C8AE4F}"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7B145-641F-4B7E-B021-F281EA8E48B9}" type="slidenum">
              <a:rPr lang="en-US" smtClean="0"/>
              <a:t>‹#›</a:t>
            </a:fld>
            <a:endParaRPr lang="en-US"/>
          </a:p>
        </p:txBody>
      </p:sp>
    </p:spTree>
    <p:extLst>
      <p:ext uri="{BB962C8B-B14F-4D97-AF65-F5344CB8AC3E}">
        <p14:creationId xmlns:p14="http://schemas.microsoft.com/office/powerpoint/2010/main" val="3854464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a:t>
            </a:fld>
            <a:endParaRPr lang="en-US"/>
          </a:p>
        </p:txBody>
      </p:sp>
    </p:spTree>
    <p:extLst>
      <p:ext uri="{BB962C8B-B14F-4D97-AF65-F5344CB8AC3E}">
        <p14:creationId xmlns:p14="http://schemas.microsoft.com/office/powerpoint/2010/main" val="358109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 new national intelligence authority, and the SSU was moved under its umbrella.</a:t>
            </a:r>
          </a:p>
          <a:p>
            <a:endParaRPr lang="en-US" dirty="0"/>
          </a:p>
          <a:p>
            <a:r>
              <a:rPr lang="en-US" dirty="0"/>
              <a:t>This decision was made solely on the challenge of producing coordinated intelligence reports from multiple agencies; a problem we still face today.</a:t>
            </a:r>
          </a:p>
          <a:p>
            <a:endParaRPr lang="en-US" dirty="0"/>
          </a:p>
          <a:p>
            <a:r>
              <a:rPr lang="en-US" dirty="0"/>
              <a:t>Another “fun fact” is that during all this time, some of the most amazing cartography work the world has ever seen was being done by the predecessors of the CIA.  This culminated under the CIG.</a:t>
            </a:r>
          </a:p>
          <a:p>
            <a:endParaRPr lang="en-US" dirty="0"/>
          </a:p>
          <a:p>
            <a:r>
              <a:rPr lang="en-US" dirty="0"/>
              <a:t>The CIG stopped just coordinating intelligence and began producing it own its own.</a:t>
            </a:r>
          </a:p>
          <a:p>
            <a:endParaRPr lang="en-US" dirty="0"/>
          </a:p>
          <a:p>
            <a:r>
              <a:rPr lang="en-US" dirty="0"/>
              <a:t>Became the nation’s leading agency for strategic warning and managing clandestine operations overseas.</a:t>
            </a:r>
          </a:p>
          <a:p>
            <a:endParaRPr lang="en-US" dirty="0"/>
          </a:p>
          <a:p>
            <a:r>
              <a:rPr lang="en-US" dirty="0"/>
              <a:t>It was still shackled by the military, and was recreated under its own department as the CIA we know today.</a:t>
            </a:r>
          </a:p>
        </p:txBody>
      </p:sp>
      <p:sp>
        <p:nvSpPr>
          <p:cNvPr id="4" name="Slide Number Placeholder 3"/>
          <p:cNvSpPr>
            <a:spLocks noGrp="1"/>
          </p:cNvSpPr>
          <p:nvPr>
            <p:ph type="sldNum" sz="quarter" idx="5"/>
          </p:nvPr>
        </p:nvSpPr>
        <p:spPr/>
        <p:txBody>
          <a:bodyPr/>
          <a:lstStyle/>
          <a:p>
            <a:fld id="{D4D7B145-641F-4B7E-B021-F281EA8E48B9}" type="slidenum">
              <a:rPr lang="en-US" smtClean="0"/>
              <a:t>10</a:t>
            </a:fld>
            <a:endParaRPr lang="en-US"/>
          </a:p>
        </p:txBody>
      </p:sp>
    </p:spTree>
    <p:extLst>
      <p:ext uri="{BB962C8B-B14F-4D97-AF65-F5344CB8AC3E}">
        <p14:creationId xmlns:p14="http://schemas.microsoft.com/office/powerpoint/2010/main" val="207283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President Truman, the same president who shut down the OSS, in September 1947.  1/3 of employees are OSS veterans.</a:t>
            </a:r>
          </a:p>
          <a:p>
            <a:endParaRPr lang="en-US" dirty="0"/>
          </a:p>
          <a:p>
            <a:r>
              <a:rPr lang="en-US" dirty="0"/>
              <a:t>Added a great deal of breadth to the existing mission of the CIG.</a:t>
            </a:r>
          </a:p>
          <a:p>
            <a:endParaRPr lang="en-US" dirty="0"/>
          </a:p>
          <a:p>
            <a:r>
              <a:rPr lang="en-US" dirty="0"/>
              <a:t>Got a big set of buildings that made it seem to stand on its own, aside from military apparatus.</a:t>
            </a:r>
          </a:p>
        </p:txBody>
      </p:sp>
      <p:sp>
        <p:nvSpPr>
          <p:cNvPr id="4" name="Slide Number Placeholder 3"/>
          <p:cNvSpPr>
            <a:spLocks noGrp="1"/>
          </p:cNvSpPr>
          <p:nvPr>
            <p:ph type="sldNum" sz="quarter" idx="5"/>
          </p:nvPr>
        </p:nvSpPr>
        <p:spPr/>
        <p:txBody>
          <a:bodyPr/>
          <a:lstStyle/>
          <a:p>
            <a:fld id="{D4D7B145-641F-4B7E-B021-F281EA8E48B9}" type="slidenum">
              <a:rPr lang="en-US" smtClean="0"/>
              <a:t>11</a:t>
            </a:fld>
            <a:endParaRPr lang="en-US"/>
          </a:p>
        </p:txBody>
      </p:sp>
    </p:spTree>
    <p:extLst>
      <p:ext uri="{BB962C8B-B14F-4D97-AF65-F5344CB8AC3E}">
        <p14:creationId xmlns:p14="http://schemas.microsoft.com/office/powerpoint/2010/main" val="1380851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12</a:t>
            </a:fld>
            <a:endParaRPr lang="en-US"/>
          </a:p>
        </p:txBody>
      </p:sp>
    </p:spTree>
    <p:extLst>
      <p:ext uri="{BB962C8B-B14F-4D97-AF65-F5344CB8AC3E}">
        <p14:creationId xmlns:p14="http://schemas.microsoft.com/office/powerpoint/2010/main" val="171830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13</a:t>
            </a:fld>
            <a:endParaRPr lang="en-US"/>
          </a:p>
        </p:txBody>
      </p:sp>
    </p:spTree>
    <p:extLst>
      <p:ext uri="{BB962C8B-B14F-4D97-AF65-F5344CB8AC3E}">
        <p14:creationId xmlns:p14="http://schemas.microsoft.com/office/powerpoint/2010/main" val="3671655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14</a:t>
            </a:fld>
            <a:endParaRPr lang="en-US"/>
          </a:p>
        </p:txBody>
      </p:sp>
    </p:spTree>
    <p:extLst>
      <p:ext uri="{BB962C8B-B14F-4D97-AF65-F5344CB8AC3E}">
        <p14:creationId xmlns:p14="http://schemas.microsoft.com/office/powerpoint/2010/main" val="1108910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15</a:t>
            </a:fld>
            <a:endParaRPr lang="en-US"/>
          </a:p>
        </p:txBody>
      </p:sp>
    </p:spTree>
    <p:extLst>
      <p:ext uri="{BB962C8B-B14F-4D97-AF65-F5344CB8AC3E}">
        <p14:creationId xmlns:p14="http://schemas.microsoft.com/office/powerpoint/2010/main" val="4559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16</a:t>
            </a:fld>
            <a:endParaRPr lang="en-US"/>
          </a:p>
        </p:txBody>
      </p:sp>
    </p:spTree>
    <p:extLst>
      <p:ext uri="{BB962C8B-B14F-4D97-AF65-F5344CB8AC3E}">
        <p14:creationId xmlns:p14="http://schemas.microsoft.com/office/powerpoint/2010/main" val="410721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17</a:t>
            </a:fld>
            <a:endParaRPr lang="en-US"/>
          </a:p>
        </p:txBody>
      </p:sp>
    </p:spTree>
    <p:extLst>
      <p:ext uri="{BB962C8B-B14F-4D97-AF65-F5344CB8AC3E}">
        <p14:creationId xmlns:p14="http://schemas.microsoft.com/office/powerpoint/2010/main" val="10966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18</a:t>
            </a:fld>
            <a:endParaRPr lang="en-US"/>
          </a:p>
        </p:txBody>
      </p:sp>
    </p:spTree>
    <p:extLst>
      <p:ext uri="{BB962C8B-B14F-4D97-AF65-F5344CB8AC3E}">
        <p14:creationId xmlns:p14="http://schemas.microsoft.com/office/powerpoint/2010/main" val="2228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19</a:t>
            </a:fld>
            <a:endParaRPr lang="en-US"/>
          </a:p>
        </p:txBody>
      </p:sp>
    </p:spTree>
    <p:extLst>
      <p:ext uri="{BB962C8B-B14F-4D97-AF65-F5344CB8AC3E}">
        <p14:creationId xmlns:p14="http://schemas.microsoft.com/office/powerpoint/2010/main" val="2238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a:t>
            </a:fld>
            <a:endParaRPr lang="en-US"/>
          </a:p>
        </p:txBody>
      </p:sp>
    </p:spTree>
    <p:extLst>
      <p:ext uri="{BB962C8B-B14F-4D97-AF65-F5344CB8AC3E}">
        <p14:creationId xmlns:p14="http://schemas.microsoft.com/office/powerpoint/2010/main" val="74213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20</a:t>
            </a:fld>
            <a:endParaRPr lang="en-US"/>
          </a:p>
        </p:txBody>
      </p:sp>
    </p:spTree>
    <p:extLst>
      <p:ext uri="{BB962C8B-B14F-4D97-AF65-F5344CB8AC3E}">
        <p14:creationId xmlns:p14="http://schemas.microsoft.com/office/powerpoint/2010/main" val="80673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22</a:t>
            </a:fld>
            <a:endParaRPr lang="en-US"/>
          </a:p>
        </p:txBody>
      </p:sp>
    </p:spTree>
    <p:extLst>
      <p:ext uri="{BB962C8B-B14F-4D97-AF65-F5344CB8AC3E}">
        <p14:creationId xmlns:p14="http://schemas.microsoft.com/office/powerpoint/2010/main" val="30635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23</a:t>
            </a:fld>
            <a:endParaRPr lang="en-US"/>
          </a:p>
        </p:txBody>
      </p:sp>
    </p:spTree>
    <p:extLst>
      <p:ext uri="{BB962C8B-B14F-4D97-AF65-F5344CB8AC3E}">
        <p14:creationId xmlns:p14="http://schemas.microsoft.com/office/powerpoint/2010/main" val="388870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24</a:t>
            </a:fld>
            <a:endParaRPr lang="en-US"/>
          </a:p>
        </p:txBody>
      </p:sp>
    </p:spTree>
    <p:extLst>
      <p:ext uri="{BB962C8B-B14F-4D97-AF65-F5344CB8AC3E}">
        <p14:creationId xmlns:p14="http://schemas.microsoft.com/office/powerpoint/2010/main" val="23559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43</a:t>
            </a:fld>
            <a:endParaRPr lang="en-US"/>
          </a:p>
        </p:txBody>
      </p:sp>
    </p:spTree>
    <p:extLst>
      <p:ext uri="{BB962C8B-B14F-4D97-AF65-F5344CB8AC3E}">
        <p14:creationId xmlns:p14="http://schemas.microsoft.com/office/powerpoint/2010/main" val="219308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44</a:t>
            </a:fld>
            <a:endParaRPr lang="en-US"/>
          </a:p>
        </p:txBody>
      </p:sp>
    </p:spTree>
    <p:extLst>
      <p:ext uri="{BB962C8B-B14F-4D97-AF65-F5344CB8AC3E}">
        <p14:creationId xmlns:p14="http://schemas.microsoft.com/office/powerpoint/2010/main" val="1358256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45</a:t>
            </a:fld>
            <a:endParaRPr lang="en-US"/>
          </a:p>
        </p:txBody>
      </p:sp>
    </p:spTree>
    <p:extLst>
      <p:ext uri="{BB962C8B-B14F-4D97-AF65-F5344CB8AC3E}">
        <p14:creationId xmlns:p14="http://schemas.microsoft.com/office/powerpoint/2010/main" val="2635198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3</a:t>
            </a:fld>
            <a:endParaRPr lang="en-US"/>
          </a:p>
        </p:txBody>
      </p:sp>
    </p:spTree>
    <p:extLst>
      <p:ext uri="{BB962C8B-B14F-4D97-AF65-F5344CB8AC3E}">
        <p14:creationId xmlns:p14="http://schemas.microsoft.com/office/powerpoint/2010/main" val="3314564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D7B145-641F-4B7E-B021-F281EA8E48B9}" type="slidenum">
              <a:rPr lang="en-US" smtClean="0"/>
              <a:t>4</a:t>
            </a:fld>
            <a:endParaRPr lang="en-US"/>
          </a:p>
        </p:txBody>
      </p:sp>
    </p:spTree>
    <p:extLst>
      <p:ext uri="{BB962C8B-B14F-4D97-AF65-F5344CB8AC3E}">
        <p14:creationId xmlns:p14="http://schemas.microsoft.com/office/powerpoint/2010/main" val="51930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1939:  WWII Starts.  Agencies collecting piecemeal intelligence.</a:t>
            </a:r>
          </a:p>
          <a:p>
            <a:endParaRPr lang="en-US" dirty="0"/>
          </a:p>
          <a:p>
            <a:r>
              <a:rPr lang="en-US" dirty="0"/>
              <a:t>FDR frustrated by piecemeal, stovepipe information reporting.</a:t>
            </a:r>
          </a:p>
          <a:p>
            <a:endParaRPr lang="en-US" dirty="0"/>
          </a:p>
          <a:p>
            <a:r>
              <a:rPr lang="en-US" dirty="0"/>
              <a:t>Creates OCI to streamline collection, organization, and dissemination of wartime intelligence.</a:t>
            </a:r>
          </a:p>
          <a:p>
            <a:endParaRPr lang="en-US" dirty="0"/>
          </a:p>
          <a:p>
            <a:r>
              <a:rPr lang="en-US" dirty="0"/>
              <a:t>Also create to conduct “unconventional” warfare.</a:t>
            </a:r>
          </a:p>
          <a:p>
            <a:endParaRPr lang="en-US" dirty="0"/>
          </a:p>
          <a:p>
            <a:r>
              <a:rPr lang="en-US" dirty="0"/>
              <a:t>Mostly moved under the Joint Chiefs of Staff to ensure military support.</a:t>
            </a:r>
          </a:p>
        </p:txBody>
      </p:sp>
      <p:sp>
        <p:nvSpPr>
          <p:cNvPr id="4" name="Slide Number Placeholder 3"/>
          <p:cNvSpPr>
            <a:spLocks noGrp="1"/>
          </p:cNvSpPr>
          <p:nvPr>
            <p:ph type="sldNum" sz="quarter" idx="5"/>
          </p:nvPr>
        </p:nvSpPr>
        <p:spPr/>
        <p:txBody>
          <a:bodyPr/>
          <a:lstStyle/>
          <a:p>
            <a:fld id="{D4D7B145-641F-4B7E-B021-F281EA8E48B9}" type="slidenum">
              <a:rPr lang="en-US" smtClean="0"/>
              <a:t>5</a:t>
            </a:fld>
            <a:endParaRPr lang="en-US"/>
          </a:p>
        </p:txBody>
      </p:sp>
    </p:spTree>
    <p:extLst>
      <p:ext uri="{BB962C8B-B14F-4D97-AF65-F5344CB8AC3E}">
        <p14:creationId xmlns:p14="http://schemas.microsoft.com/office/powerpoint/2010/main" val="174675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Became a proactive, “strategic” organization.</a:t>
            </a:r>
          </a:p>
          <a:p>
            <a:endParaRPr lang="en-US" dirty="0"/>
          </a:p>
          <a:p>
            <a:r>
              <a:rPr lang="en-US" dirty="0"/>
              <a:t>Operated in North Africa, Europe, China, Burma, and India.</a:t>
            </a:r>
          </a:p>
          <a:p>
            <a:endParaRPr lang="en-US" dirty="0"/>
          </a:p>
          <a:p>
            <a:r>
              <a:rPr lang="en-US" dirty="0"/>
              <a:t>Never received complete jurisdiction over all foreign intelligence.</a:t>
            </a:r>
          </a:p>
          <a:p>
            <a:endParaRPr lang="en-US" dirty="0"/>
          </a:p>
          <a:p>
            <a:r>
              <a:rPr lang="en-US" dirty="0"/>
              <a:t>Most sensitive intelligence intercepts still went through military.</a:t>
            </a:r>
          </a:p>
          <a:p>
            <a:endParaRPr lang="en-US" dirty="0"/>
          </a:p>
          <a:p>
            <a:r>
              <a:rPr lang="en-US" dirty="0"/>
              <a:t>Eventually developed into counter-intelligence.</a:t>
            </a:r>
          </a:p>
          <a:p>
            <a:endParaRPr lang="en-US" dirty="0"/>
          </a:p>
          <a:p>
            <a:r>
              <a:rPr lang="en-US" dirty="0"/>
              <a:t>Grew to 13,000 people, 35% of whom were women.</a:t>
            </a:r>
          </a:p>
          <a:p>
            <a:endParaRPr lang="en-US" dirty="0"/>
          </a:p>
          <a:p>
            <a:r>
              <a:rPr lang="en-US" dirty="0"/>
              <a:t>No expectation of operating after the war.</a:t>
            </a:r>
          </a:p>
          <a:p>
            <a:endParaRPr lang="en-US" dirty="0"/>
          </a:p>
          <a:p>
            <a:r>
              <a:rPr lang="en-US" dirty="0"/>
              <a:t>Closed down with Truman’s election in 1945.</a:t>
            </a:r>
          </a:p>
          <a:p>
            <a:endParaRPr lang="en-US" dirty="0"/>
          </a:p>
          <a:p>
            <a:r>
              <a:rPr lang="en-US" dirty="0"/>
              <a:t>Counterintelligence and Secret Intelligence moved under the war department.</a:t>
            </a:r>
          </a:p>
        </p:txBody>
      </p:sp>
      <p:sp>
        <p:nvSpPr>
          <p:cNvPr id="4" name="Slide Number Placeholder 3"/>
          <p:cNvSpPr>
            <a:spLocks noGrp="1"/>
          </p:cNvSpPr>
          <p:nvPr>
            <p:ph type="sldNum" sz="quarter" idx="5"/>
          </p:nvPr>
        </p:nvSpPr>
        <p:spPr/>
        <p:txBody>
          <a:bodyPr/>
          <a:lstStyle/>
          <a:p>
            <a:fld id="{D4D7B145-641F-4B7E-B021-F281EA8E48B9}" type="slidenum">
              <a:rPr lang="en-US" smtClean="0"/>
              <a:t>6</a:t>
            </a:fld>
            <a:endParaRPr lang="en-US"/>
          </a:p>
        </p:txBody>
      </p:sp>
    </p:spTree>
    <p:extLst>
      <p:ext uri="{BB962C8B-B14F-4D97-AF65-F5344CB8AC3E}">
        <p14:creationId xmlns:p14="http://schemas.microsoft.com/office/powerpoint/2010/main" val="246255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Temporarily took over offices in London, Paris, Rome, Vienna, Cairo, Chungking, Calcutta, New Delhi, and Rangoon.</a:t>
            </a:r>
          </a:p>
          <a:p>
            <a:endParaRPr lang="en-US" dirty="0"/>
          </a:p>
          <a:p>
            <a:r>
              <a:rPr lang="en-US" dirty="0"/>
              <a:t>Really a stop-gap for a permanent solution as the nations leaders realized the necessity for peacetime foreign intelligence.</a:t>
            </a:r>
          </a:p>
          <a:p>
            <a:endParaRPr lang="en-US" dirty="0"/>
          </a:p>
          <a:p>
            <a:r>
              <a:rPr lang="en-US" dirty="0"/>
              <a:t>And, just as a “fun fact…”</a:t>
            </a:r>
          </a:p>
          <a:p>
            <a:endParaRPr lang="en-US" dirty="0"/>
          </a:p>
        </p:txBody>
      </p:sp>
      <p:sp>
        <p:nvSpPr>
          <p:cNvPr id="4" name="Slide Number Placeholder 3"/>
          <p:cNvSpPr>
            <a:spLocks noGrp="1"/>
          </p:cNvSpPr>
          <p:nvPr>
            <p:ph type="sldNum" sz="quarter" idx="5"/>
          </p:nvPr>
        </p:nvSpPr>
        <p:spPr/>
        <p:txBody>
          <a:bodyPr/>
          <a:lstStyle/>
          <a:p>
            <a:fld id="{D4D7B145-641F-4B7E-B021-F281EA8E48B9}" type="slidenum">
              <a:rPr lang="en-US" smtClean="0"/>
              <a:t>7</a:t>
            </a:fld>
            <a:endParaRPr lang="en-US"/>
          </a:p>
        </p:txBody>
      </p:sp>
    </p:spTree>
    <p:extLst>
      <p:ext uri="{BB962C8B-B14F-4D97-AF65-F5344CB8AC3E}">
        <p14:creationId xmlns:p14="http://schemas.microsoft.com/office/powerpoint/2010/main" val="2816729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its more important operatives, Robert A. </a:t>
            </a:r>
            <a:r>
              <a:rPr lang="en-US" dirty="0" err="1"/>
              <a:t>Koke</a:t>
            </a:r>
            <a:r>
              <a:rPr lang="en-US" dirty="0"/>
              <a:t>, was a civilian who introduced surfing to Indonesia.  He also opened Indonesia’s first major surfing destination, the </a:t>
            </a:r>
            <a:r>
              <a:rPr lang="en-US" dirty="0" err="1"/>
              <a:t>Kuta</a:t>
            </a:r>
            <a:r>
              <a:rPr lang="en-US" dirty="0"/>
              <a:t> Beach Hotel, in Bali.</a:t>
            </a:r>
          </a:p>
        </p:txBody>
      </p:sp>
      <p:sp>
        <p:nvSpPr>
          <p:cNvPr id="4" name="Slide Number Placeholder 3"/>
          <p:cNvSpPr>
            <a:spLocks noGrp="1"/>
          </p:cNvSpPr>
          <p:nvPr>
            <p:ph type="sldNum" sz="quarter" idx="5"/>
          </p:nvPr>
        </p:nvSpPr>
        <p:spPr/>
        <p:txBody>
          <a:bodyPr/>
          <a:lstStyle/>
          <a:p>
            <a:fld id="{D4D7B145-641F-4B7E-B021-F281EA8E48B9}" type="slidenum">
              <a:rPr lang="en-US" smtClean="0"/>
              <a:t>8</a:t>
            </a:fld>
            <a:endParaRPr lang="en-US"/>
          </a:p>
        </p:txBody>
      </p:sp>
    </p:spTree>
    <p:extLst>
      <p:ext uri="{BB962C8B-B14F-4D97-AF65-F5344CB8AC3E}">
        <p14:creationId xmlns:p14="http://schemas.microsoft.com/office/powerpoint/2010/main" val="339943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modern surfing Mecca is, in the Author’s almost certainly incorrect opinion, the most important legacy of the SSU.</a:t>
            </a:r>
          </a:p>
        </p:txBody>
      </p:sp>
      <p:sp>
        <p:nvSpPr>
          <p:cNvPr id="4" name="Slide Number Placeholder 3"/>
          <p:cNvSpPr>
            <a:spLocks noGrp="1"/>
          </p:cNvSpPr>
          <p:nvPr>
            <p:ph type="sldNum" sz="quarter" idx="5"/>
          </p:nvPr>
        </p:nvSpPr>
        <p:spPr/>
        <p:txBody>
          <a:bodyPr/>
          <a:lstStyle/>
          <a:p>
            <a:fld id="{D4D7B145-641F-4B7E-B021-F281EA8E48B9}" type="slidenum">
              <a:rPr lang="en-US" smtClean="0"/>
              <a:t>9</a:t>
            </a:fld>
            <a:endParaRPr lang="en-US"/>
          </a:p>
        </p:txBody>
      </p:sp>
    </p:spTree>
    <p:extLst>
      <p:ext uri="{BB962C8B-B14F-4D97-AF65-F5344CB8AC3E}">
        <p14:creationId xmlns:p14="http://schemas.microsoft.com/office/powerpoint/2010/main" val="274432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445-A92D-4191-B48A-27A6545938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DD5F9-DE67-4201-9E56-9855C902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21D3E1-B9B3-4E89-8B53-0DF24DBF0A3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34550F50-D1BA-4834-9C9E-A134F1417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ACAEE-6527-4F25-A86D-E3B9C9F8DB9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9576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0629-4463-4DF8-9484-56D8D0C52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5FA075-AEB8-4114-83AF-E82DC59E9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CC6269-E7BC-4F64-89F2-F86B0AC6D66D}"/>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FCA3D4FD-7ABF-494C-A146-FC220A5A8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2D73D-1B5E-4593-AD15-30E727D53C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7969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A4B63-D1F9-4AA2-9866-2C2E86A5C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69392-FE67-47A6-95CB-E2A3E6497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0EA49-6FB0-4631-9E8A-1B5BE0D53AD2}"/>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01072FD-CE42-4F43-9559-FDC1C157B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8C92C-66D6-4CB3-A9B9-497341368FF7}"/>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7252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1EDA-66D3-4983-AA79-A5A8E26389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99A55-FA2C-4D1D-9AD5-1BF526B0ED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B24D4-33AC-4CE1-85CB-B40CCF06C137}"/>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427B24C4-36BD-479A-AB7C-DAECFADE0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60FE3-DA56-4A89-924D-BDF7F5BF834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422001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4D06-9EE0-4F38-85B7-DF1022496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86722-D29A-4F2A-87BA-CE075EABDA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67E5D-3E82-4DE0-BE4A-08D0C15A9659}"/>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D9BCD574-06DC-4AA3-A01F-378EE80D1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0E0AD-4F3D-4C6C-A7AA-7DDFDF386BD6}"/>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5577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5CB6-F5F3-4C40-B40D-86B102185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CF271D-2027-4541-A3DD-F143CB2BF8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642742-19FF-41CD-AFB0-D612D0E76D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B1FB4-5D9C-4B65-8941-A53F06AB80A3}"/>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6DB8C27F-982C-4078-BBEE-D824CC801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A1DDC-FD39-4578-9626-8E9BD75FA7FC}"/>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8123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1476-1525-4FBC-A825-59F4892FE0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EFA47-448F-4ADA-AB2E-C4FE98E39B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5E328-B32A-49BF-9AB6-135A1C662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CC540-3C84-4095-884B-BEE9DCC34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258537-9172-4671-8A08-EF831DE686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18EC8E-EB83-4A61-B293-9566799CF9BE}"/>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8" name="Footer Placeholder 7">
            <a:extLst>
              <a:ext uri="{FF2B5EF4-FFF2-40B4-BE49-F238E27FC236}">
                <a16:creationId xmlns:a16="http://schemas.microsoft.com/office/drawing/2014/main" id="{2A6802A9-6B60-4071-9DC0-90F2C1F5D4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E0C879-525B-4F40-9A89-254790A87121}"/>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16013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5A3C-2ABA-4956-9565-C35291BFE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2BE491-F740-4263-A812-82FA1E746748}"/>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4" name="Footer Placeholder 3">
            <a:extLst>
              <a:ext uri="{FF2B5EF4-FFF2-40B4-BE49-F238E27FC236}">
                <a16:creationId xmlns:a16="http://schemas.microsoft.com/office/drawing/2014/main" id="{6AC31ADD-53D5-45DC-B8AE-44E1AE9E1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E1E06-7A17-4053-803F-D041F818E779}"/>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21829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A1D23-0F6E-4813-8AD7-C6ED6F97E436}"/>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3" name="Footer Placeholder 2">
            <a:extLst>
              <a:ext uri="{FF2B5EF4-FFF2-40B4-BE49-F238E27FC236}">
                <a16:creationId xmlns:a16="http://schemas.microsoft.com/office/drawing/2014/main" id="{66FA2C26-E184-4C4D-B9D7-D040F8F34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0A3CF-A208-4EF5-B9CE-FE265876706E}"/>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120181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150C-48EC-4228-94E1-0696FABEF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D5D429-A141-49FA-B860-4DB9AD3899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B63E10-4FAB-4A47-A8FB-04A9CCE69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DB588-E22F-448F-BD6B-D28610657001}"/>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B07FC479-0B68-43D4-826D-51C1CBF6F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EE3E6-08F5-4B19-8FF6-4B18F4372910}"/>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354654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E68D-4CB4-40FB-BB20-51BD5A7E4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C7FB3-05A6-4D2F-B8FC-71E7A3CCE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54220-7EF7-4D95-ABDC-9FB150FA2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08B48-A191-4288-B082-6A9BC8E0E48A}"/>
              </a:ext>
            </a:extLst>
          </p:cNvPr>
          <p:cNvSpPr>
            <a:spLocks noGrp="1"/>
          </p:cNvSpPr>
          <p:nvPr>
            <p:ph type="dt" sz="half" idx="10"/>
          </p:nvPr>
        </p:nvSpPr>
        <p:spPr/>
        <p:txBody>
          <a:bodyPr/>
          <a:lstStyle/>
          <a:p>
            <a:fld id="{F7F186BF-F425-417E-B363-0A15B0E88F52}" type="datetimeFigureOut">
              <a:rPr lang="en-US" smtClean="0"/>
              <a:t>4/12/2019</a:t>
            </a:fld>
            <a:endParaRPr lang="en-US"/>
          </a:p>
        </p:txBody>
      </p:sp>
      <p:sp>
        <p:nvSpPr>
          <p:cNvPr id="6" name="Footer Placeholder 5">
            <a:extLst>
              <a:ext uri="{FF2B5EF4-FFF2-40B4-BE49-F238E27FC236}">
                <a16:creationId xmlns:a16="http://schemas.microsoft.com/office/drawing/2014/main" id="{8004CF42-0C10-4DE7-A338-C1CA298123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B044E-C88F-4AAB-8B7D-1FBF35B05E04}"/>
              </a:ext>
            </a:extLst>
          </p:cNvPr>
          <p:cNvSpPr>
            <a:spLocks noGrp="1"/>
          </p:cNvSpPr>
          <p:nvPr>
            <p:ph type="sldNum" sz="quarter" idx="12"/>
          </p:nvPr>
        </p:nvSpPr>
        <p:spPr/>
        <p:txBody>
          <a:bodyPr/>
          <a:lstStyle/>
          <a:p>
            <a:fld id="{168EAC8B-F69D-4FA5-80E8-F1F1FBF88F21}" type="slidenum">
              <a:rPr lang="en-US" smtClean="0"/>
              <a:t>‹#›</a:t>
            </a:fld>
            <a:endParaRPr lang="en-US"/>
          </a:p>
        </p:txBody>
      </p:sp>
    </p:spTree>
    <p:extLst>
      <p:ext uri="{BB962C8B-B14F-4D97-AF65-F5344CB8AC3E}">
        <p14:creationId xmlns:p14="http://schemas.microsoft.com/office/powerpoint/2010/main" val="297846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2D6A6-3F92-448E-8915-5DFC78225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31CD1-05E8-4DB8-AC2E-03D689919C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70F6C-AD00-48A3-9A7A-358D4376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186BF-F425-417E-B363-0A15B0E88F52}" type="datetimeFigureOut">
              <a:rPr lang="en-US" smtClean="0"/>
              <a:t>4/12/2019</a:t>
            </a:fld>
            <a:endParaRPr lang="en-US"/>
          </a:p>
        </p:txBody>
      </p:sp>
      <p:sp>
        <p:nvSpPr>
          <p:cNvPr id="5" name="Footer Placeholder 4">
            <a:extLst>
              <a:ext uri="{FF2B5EF4-FFF2-40B4-BE49-F238E27FC236}">
                <a16:creationId xmlns:a16="http://schemas.microsoft.com/office/drawing/2014/main" id="{86824230-CC01-48C9-9595-8EF318842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32EB5-C751-4AF2-BA72-50C697F9E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EAC8B-F69D-4FA5-80E8-F1F1FBF88F21}" type="slidenum">
              <a:rPr lang="en-US" smtClean="0"/>
              <a:t>‹#›</a:t>
            </a:fld>
            <a:endParaRPr lang="en-US"/>
          </a:p>
        </p:txBody>
      </p:sp>
    </p:spTree>
    <p:extLst>
      <p:ext uri="{BB962C8B-B14F-4D97-AF65-F5344CB8AC3E}">
        <p14:creationId xmlns:p14="http://schemas.microsoft.com/office/powerpoint/2010/main" val="2362309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625C-554C-4B95-9D79-FF6324B2DDC5}"/>
              </a:ext>
            </a:extLst>
          </p:cNvPr>
          <p:cNvSpPr>
            <a:spLocks noGrp="1"/>
          </p:cNvSpPr>
          <p:nvPr>
            <p:ph type="ctrTitle"/>
          </p:nvPr>
        </p:nvSpPr>
        <p:spPr>
          <a:xfrm>
            <a:off x="6746628" y="1783959"/>
            <a:ext cx="4645250" cy="2889114"/>
          </a:xfrm>
        </p:spPr>
        <p:txBody>
          <a:bodyPr anchor="b">
            <a:normAutofit/>
          </a:bodyPr>
          <a:lstStyle/>
          <a:p>
            <a:pPr algn="l"/>
            <a:r>
              <a:rPr lang="en-US" dirty="0"/>
              <a:t>Sabotage, Secrets and </a:t>
            </a:r>
            <a:r>
              <a:rPr lang="en-US" dirty="0" err="1"/>
              <a:t>Spylanes</a:t>
            </a:r>
            <a:endParaRPr lang="en-US" dirty="0"/>
          </a:p>
        </p:txBody>
      </p:sp>
      <p:sp>
        <p:nvSpPr>
          <p:cNvPr id="3" name="Subtitle 2">
            <a:extLst>
              <a:ext uri="{FF2B5EF4-FFF2-40B4-BE49-F238E27FC236}">
                <a16:creationId xmlns:a16="http://schemas.microsoft.com/office/drawing/2014/main" id="{6210A2E1-3421-4A6A-9288-9C6C6377A134}"/>
              </a:ext>
            </a:extLst>
          </p:cNvPr>
          <p:cNvSpPr>
            <a:spLocks noGrp="1"/>
          </p:cNvSpPr>
          <p:nvPr>
            <p:ph type="subTitle" idx="1"/>
          </p:nvPr>
        </p:nvSpPr>
        <p:spPr>
          <a:xfrm>
            <a:off x="6746627" y="4750893"/>
            <a:ext cx="4645250" cy="1147863"/>
          </a:xfrm>
        </p:spPr>
        <p:txBody>
          <a:bodyPr anchor="t">
            <a:normAutofit/>
          </a:bodyPr>
          <a:lstStyle/>
          <a:p>
            <a:pPr algn="l"/>
            <a:r>
              <a:rPr lang="en-US" sz="2000" dirty="0"/>
              <a:t>An Abbreviated, Slightly Twisted, Opinionated, Not Necessarily 100% Accurate History of Agile.</a:t>
            </a:r>
          </a:p>
        </p:txBody>
      </p:sp>
      <p:sp>
        <p:nvSpPr>
          <p:cNvPr id="16"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vintage photo of a plane&#10;&#10;Description automatically generated">
            <a:extLst>
              <a:ext uri="{FF2B5EF4-FFF2-40B4-BE49-F238E27FC236}">
                <a16:creationId xmlns:a16="http://schemas.microsoft.com/office/drawing/2014/main" id="{7E40D757-C596-4018-BF8C-2982649A0EED}"/>
              </a:ext>
            </a:extLst>
          </p:cNvPr>
          <p:cNvPicPr>
            <a:picLocks noChangeAspect="1"/>
          </p:cNvPicPr>
          <p:nvPr/>
        </p:nvPicPr>
        <p:blipFill rotWithShape="1">
          <a:blip r:embed="rId3">
            <a:extLst>
              <a:ext uri="{28A0092B-C50C-407E-A947-70E740481C1C}">
                <a14:useLocalDpi xmlns:a14="http://schemas.microsoft.com/office/drawing/2010/main" val="0"/>
              </a:ext>
            </a:extLst>
          </a:blip>
          <a:srcRect l="14735" r="1916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6098141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9" name="Picture 2" descr="https://www.cia.gov/news-information/featured-story-archive/2016-featured-story-archive/images/cartography/1940s_Photo_President_Roosevelt_OSS_Globe.jpg/image.jpg">
            <a:extLst>
              <a:ext uri="{FF2B5EF4-FFF2-40B4-BE49-F238E27FC236}">
                <a16:creationId xmlns:a16="http://schemas.microsoft.com/office/drawing/2014/main" id="{169C83DC-CCA3-49F7-B558-9F0B37D9891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720" b="1234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Jan 1946:  Central Intelligence Group</a:t>
            </a:r>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6080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ruman">
            <a:extLst>
              <a:ext uri="{FF2B5EF4-FFF2-40B4-BE49-F238E27FC236}">
                <a16:creationId xmlns:a16="http://schemas.microsoft.com/office/drawing/2014/main" id="{B75FAB04-B022-4467-BC1F-4A8CA35652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546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18 Sept, 1947:  Central Intelligence Agency</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196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Why Talk about the CIA?</a:t>
            </a:r>
          </a:p>
        </p:txBody>
      </p:sp>
      <p:pic>
        <p:nvPicPr>
          <p:cNvPr id="8194" name="Picture 2" descr="CIA Family Tree">
            <a:extLst>
              <a:ext uri="{FF2B5EF4-FFF2-40B4-BE49-F238E27FC236}">
                <a16:creationId xmlns:a16="http://schemas.microsoft.com/office/drawing/2014/main" id="{2994E0A1-BFDC-4D2B-A9A0-C713789F09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08373" y="1675227"/>
            <a:ext cx="8175253" cy="4394199"/>
          </a:xfrm>
          <a:prstGeom prst="rect">
            <a:avLst/>
          </a:prstGeom>
          <a:noFill/>
        </p:spPr>
      </p:pic>
    </p:spTree>
    <p:extLst>
      <p:ext uri="{BB962C8B-B14F-4D97-AF65-F5344CB8AC3E}">
        <p14:creationId xmlns:p14="http://schemas.microsoft.com/office/powerpoint/2010/main" val="293266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1" name="Picture 2" descr="File:Simple Sabotage Field Manual Cover.jpg">
            <a:extLst>
              <a:ext uri="{FF2B5EF4-FFF2-40B4-BE49-F238E27FC236}">
                <a16:creationId xmlns:a16="http://schemas.microsoft.com/office/drawing/2014/main" id="{3AF981DD-495C-4244-9FE2-6E1F40CADE7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99"/>
          <a:stretch/>
        </p:blipFill>
        <p:spPr bwMode="auto">
          <a:xfrm>
            <a:off x="20" y="10"/>
            <a:ext cx="4637226"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19565-8BDE-4092-9319-1C2E4E461150}"/>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1942:  Simple Sabotage Field Manual (OSS)</a:t>
            </a:r>
          </a:p>
        </p:txBody>
      </p:sp>
    </p:spTree>
    <p:extLst>
      <p:ext uri="{BB962C8B-B14F-4D97-AF65-F5344CB8AC3E}">
        <p14:creationId xmlns:p14="http://schemas.microsoft.com/office/powerpoint/2010/main" val="292902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70D7E-91F0-4BEF-90A4-79DFA055168A}"/>
              </a:ext>
            </a:extLst>
          </p:cNvPr>
          <p:cNvSpPr>
            <a:spLocks noGrp="1"/>
          </p:cNvSpPr>
          <p:nvPr>
            <p:ph type="title"/>
          </p:nvPr>
        </p:nvSpPr>
        <p:spPr/>
        <p:txBody>
          <a:bodyPr/>
          <a:lstStyle/>
          <a:p>
            <a:r>
              <a:rPr lang="en-US" dirty="0"/>
              <a:t>What We Won’t Cover</a:t>
            </a:r>
          </a:p>
        </p:txBody>
      </p:sp>
      <p:sp>
        <p:nvSpPr>
          <p:cNvPr id="3" name="Content Placeholder 2">
            <a:extLst>
              <a:ext uri="{FF2B5EF4-FFF2-40B4-BE49-F238E27FC236}">
                <a16:creationId xmlns:a16="http://schemas.microsoft.com/office/drawing/2014/main" id="{E90948A6-90E0-44A4-B936-6A51C99F82D0}"/>
              </a:ext>
            </a:extLst>
          </p:cNvPr>
          <p:cNvSpPr>
            <a:spLocks noGrp="1"/>
          </p:cNvSpPr>
          <p:nvPr>
            <p:ph idx="1"/>
          </p:nvPr>
        </p:nvSpPr>
        <p:spPr/>
        <p:txBody>
          <a:bodyPr/>
          <a:lstStyle/>
          <a:p>
            <a:r>
              <a:rPr lang="en-US" dirty="0"/>
              <a:t>Destroying buildings</a:t>
            </a:r>
          </a:p>
          <a:p>
            <a:r>
              <a:rPr lang="en-US" dirty="0"/>
              <a:t>Potty Humor</a:t>
            </a:r>
          </a:p>
          <a:p>
            <a:r>
              <a:rPr lang="en-US" dirty="0"/>
              <a:t>Lighting things on fire</a:t>
            </a:r>
          </a:p>
          <a:p>
            <a:r>
              <a:rPr lang="en-US" dirty="0"/>
              <a:t>Damaging industrial equipment</a:t>
            </a:r>
          </a:p>
          <a:p>
            <a:r>
              <a:rPr lang="en-US" dirty="0"/>
              <a:t>Messing with vehicles</a:t>
            </a:r>
          </a:p>
          <a:p>
            <a:r>
              <a:rPr lang="en-US" dirty="0"/>
              <a:t>Wrecking electrical systems</a:t>
            </a:r>
          </a:p>
          <a:p>
            <a:r>
              <a:rPr lang="en-US" dirty="0"/>
              <a:t>Burning up electric motors</a:t>
            </a:r>
          </a:p>
          <a:p>
            <a:r>
              <a:rPr lang="en-US" dirty="0"/>
              <a:t>Anything else where people might actually get hurt</a:t>
            </a:r>
          </a:p>
          <a:p>
            <a:endParaRPr lang="en-US" dirty="0"/>
          </a:p>
        </p:txBody>
      </p:sp>
    </p:spTree>
    <p:extLst>
      <p:ext uri="{BB962C8B-B14F-4D97-AF65-F5344CB8AC3E}">
        <p14:creationId xmlns:p14="http://schemas.microsoft.com/office/powerpoint/2010/main" val="1481126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Insist on doing everything through channels</a:t>
            </a:r>
            <a:r>
              <a:rPr lang="en-US" dirty="0"/>
              <a:t>.  Never permit shortcuts to be taken in order to expedite decisions.</a:t>
            </a:r>
          </a:p>
          <a:p>
            <a:r>
              <a:rPr lang="en-US" dirty="0"/>
              <a:t>When possible, </a:t>
            </a:r>
            <a:r>
              <a:rPr lang="en-US" b="1" dirty="0"/>
              <a:t>refer all matters to committees</a:t>
            </a:r>
            <a:r>
              <a:rPr lang="en-US" dirty="0"/>
              <a:t>, for “further study and consideration.”  Attempt to make committees as large as possible.</a:t>
            </a:r>
          </a:p>
          <a:p>
            <a:r>
              <a:rPr lang="en-US" b="1" dirty="0"/>
              <a:t>Haggle over precise wording</a:t>
            </a:r>
            <a:r>
              <a:rPr lang="en-US" dirty="0"/>
              <a:t> of communications, minutes, and resolutions.</a:t>
            </a:r>
          </a:p>
          <a:p>
            <a:r>
              <a:rPr lang="en-US" dirty="0"/>
              <a:t>Refer back to matters decided upon at the last meeting and </a:t>
            </a:r>
            <a:r>
              <a:rPr lang="en-US" b="1" dirty="0"/>
              <a:t>attempt to re-open the question of the advisability of that decision</a:t>
            </a:r>
            <a:r>
              <a:rPr lang="en-US" dirty="0"/>
              <a:t>.</a:t>
            </a:r>
          </a:p>
          <a:p>
            <a:endParaRPr lang="en-US" dirty="0"/>
          </a:p>
        </p:txBody>
      </p:sp>
    </p:spTree>
    <p:extLst>
      <p:ext uri="{BB962C8B-B14F-4D97-AF65-F5344CB8AC3E}">
        <p14:creationId xmlns:p14="http://schemas.microsoft.com/office/powerpoint/2010/main" val="32805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b="1" dirty="0"/>
              <a:t>Be worried about the propriety of any decision</a:t>
            </a:r>
            <a:r>
              <a:rPr lang="en-US" dirty="0"/>
              <a:t> — raise the question of whether such action as is contemplated lies within the jurisdiction of the group or whether it might conflict with the policy of some higher echelon.</a:t>
            </a:r>
          </a:p>
          <a:p>
            <a:r>
              <a:rPr lang="en-US" dirty="0"/>
              <a:t>In making work assignments, </a:t>
            </a:r>
            <a:r>
              <a:rPr lang="en-US" b="1" dirty="0"/>
              <a:t>always sign out the unimportant jobs first</a:t>
            </a:r>
            <a:r>
              <a:rPr lang="en-US" dirty="0"/>
              <a:t>. See that the important jobs are assigned to inefficient workers of poor machines.</a:t>
            </a:r>
          </a:p>
          <a:p>
            <a:r>
              <a:rPr lang="en-US" b="1" dirty="0"/>
              <a:t>Insist on perfect work in relatively unimportant products</a:t>
            </a:r>
            <a:r>
              <a:rPr lang="en-US" dirty="0"/>
              <a:t>; send back for refinishing those which have the least flaw. </a:t>
            </a:r>
            <a:r>
              <a:rPr lang="en-US" b="1" dirty="0"/>
              <a:t>Approve other defective parts whose flaws are not visible to the naked eye</a:t>
            </a:r>
            <a:r>
              <a:rPr lang="en-US" dirty="0"/>
              <a:t>.</a:t>
            </a:r>
          </a:p>
        </p:txBody>
      </p:sp>
    </p:spTree>
    <p:extLst>
      <p:ext uri="{BB962C8B-B14F-4D97-AF65-F5344CB8AC3E}">
        <p14:creationId xmlns:p14="http://schemas.microsoft.com/office/powerpoint/2010/main" val="520124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lstStyle/>
          <a:p>
            <a:r>
              <a:rPr lang="en-US" dirty="0"/>
              <a:t>When training new workers, </a:t>
            </a:r>
            <a:r>
              <a:rPr lang="en-US" b="1" dirty="0"/>
              <a:t>give incomplete or misleading instructions</a:t>
            </a:r>
            <a:r>
              <a:rPr lang="en-US" dirty="0"/>
              <a:t>.</a:t>
            </a:r>
          </a:p>
          <a:p>
            <a:r>
              <a:rPr lang="en-US" dirty="0"/>
              <a:t>Hold conferences when there is more critical work to be done.</a:t>
            </a:r>
          </a:p>
          <a:p>
            <a:r>
              <a:rPr lang="en-US" b="1" dirty="0"/>
              <a:t>Multiply paper work in plausible ways</a:t>
            </a:r>
            <a:r>
              <a:rPr lang="en-US" dirty="0"/>
              <a:t>. Start duplicate files.</a:t>
            </a:r>
          </a:p>
          <a:p>
            <a:r>
              <a:rPr lang="en-US" b="1" dirty="0"/>
              <a:t>Multiply the procedures and clearances</a:t>
            </a:r>
            <a:r>
              <a:rPr lang="en-US" dirty="0"/>
              <a:t> involved in issuing instructions, pay checks, and so on. See that three people have to approve everything where one would do.</a:t>
            </a:r>
          </a:p>
          <a:p>
            <a:r>
              <a:rPr lang="en-US" dirty="0"/>
              <a:t>Apply all regulations to the last letter.</a:t>
            </a:r>
          </a:p>
          <a:p>
            <a:endParaRPr lang="en-US" dirty="0"/>
          </a:p>
        </p:txBody>
      </p:sp>
    </p:spTree>
    <p:extLst>
      <p:ext uri="{BB962C8B-B14F-4D97-AF65-F5344CB8AC3E}">
        <p14:creationId xmlns:p14="http://schemas.microsoft.com/office/powerpoint/2010/main" val="326103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lnSpcReduction="10000"/>
          </a:bodyPr>
          <a:lstStyle/>
          <a:p>
            <a:r>
              <a:rPr lang="en-US" dirty="0"/>
              <a:t>Spread disturbing rumors that sound like inside dope.</a:t>
            </a:r>
          </a:p>
          <a:p>
            <a:r>
              <a:rPr lang="en-US" dirty="0"/>
              <a:t>Contrive as many interruptions to your work as you can.</a:t>
            </a:r>
          </a:p>
          <a:p>
            <a:r>
              <a:rPr lang="en-US" dirty="0"/>
              <a:t>When you misunderstand things not in your native tongue, do not bother to clarify them.</a:t>
            </a:r>
          </a:p>
          <a:p>
            <a:r>
              <a:rPr lang="en-US" dirty="0"/>
              <a:t>Pretend that instructions are hard to understand, and ask to have them repeated more than once. Or pretend that you are particularly anxious to do your work, and </a:t>
            </a:r>
            <a:r>
              <a:rPr lang="en-US" b="1" dirty="0"/>
              <a:t>pester the foreman with unnecessary questions</a:t>
            </a:r>
          </a:p>
          <a:p>
            <a:r>
              <a:rPr lang="en-US" dirty="0"/>
              <a:t>Never pass on your skill and experience to a new or less skillful worker.</a:t>
            </a:r>
          </a:p>
        </p:txBody>
      </p:sp>
    </p:spTree>
    <p:extLst>
      <p:ext uri="{BB962C8B-B14F-4D97-AF65-F5344CB8AC3E}">
        <p14:creationId xmlns:p14="http://schemas.microsoft.com/office/powerpoint/2010/main" val="167046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Snarl up administration in every possible way. Fill out forms illegibly so that they will have to be done over; </a:t>
            </a:r>
            <a:r>
              <a:rPr lang="en-US" b="1" dirty="0"/>
              <a:t>make mistakes or omit requested information in forms</a:t>
            </a:r>
            <a:r>
              <a:rPr lang="en-US" dirty="0"/>
              <a:t>.</a:t>
            </a:r>
          </a:p>
          <a:p>
            <a:r>
              <a:rPr lang="en-US" dirty="0"/>
              <a:t>If possible, join or help organize a group for presenting employee problems to the management. </a:t>
            </a:r>
            <a:r>
              <a:rPr lang="en-US" b="1" dirty="0"/>
              <a:t>See that the procedures adopted are as inconvenient as possible for the management</a:t>
            </a:r>
            <a:r>
              <a:rPr lang="en-US" dirty="0"/>
              <a:t>, involving the presence of a </a:t>
            </a:r>
            <a:r>
              <a:rPr lang="en-US" b="1" dirty="0"/>
              <a:t>large number of employees at each presentation</a:t>
            </a:r>
            <a:r>
              <a:rPr lang="en-US" dirty="0"/>
              <a:t>, entailing more than one meeting for each grievance, </a:t>
            </a:r>
            <a:r>
              <a:rPr lang="en-US" b="1" dirty="0"/>
              <a:t>bringing up problems which are largely imaginary</a:t>
            </a:r>
            <a:r>
              <a:rPr lang="en-US" dirty="0"/>
              <a:t>, and so on.</a:t>
            </a:r>
          </a:p>
        </p:txBody>
      </p:sp>
    </p:spTree>
    <p:extLst>
      <p:ext uri="{BB962C8B-B14F-4D97-AF65-F5344CB8AC3E}">
        <p14:creationId xmlns:p14="http://schemas.microsoft.com/office/powerpoint/2010/main" val="278623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Where I tell you what I’m going to tell you.</a:t>
            </a:r>
          </a:p>
        </p:txBody>
      </p:sp>
    </p:spTree>
    <p:extLst>
      <p:ext uri="{BB962C8B-B14F-4D97-AF65-F5344CB8AC3E}">
        <p14:creationId xmlns:p14="http://schemas.microsoft.com/office/powerpoint/2010/main" val="250543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FAEC-4E32-4E6F-8801-E79B3F196EBB}"/>
              </a:ext>
            </a:extLst>
          </p:cNvPr>
          <p:cNvSpPr>
            <a:spLocks noGrp="1"/>
          </p:cNvSpPr>
          <p:nvPr>
            <p:ph type="title"/>
          </p:nvPr>
        </p:nvSpPr>
        <p:spPr/>
        <p:txBody>
          <a:bodyPr/>
          <a:lstStyle/>
          <a:p>
            <a:r>
              <a:rPr lang="en-US" dirty="0"/>
              <a:t>Interfering with Organizations and Production</a:t>
            </a:r>
          </a:p>
        </p:txBody>
      </p:sp>
      <p:sp>
        <p:nvSpPr>
          <p:cNvPr id="3" name="Content Placeholder 2">
            <a:extLst>
              <a:ext uri="{FF2B5EF4-FFF2-40B4-BE49-F238E27FC236}">
                <a16:creationId xmlns:a16="http://schemas.microsoft.com/office/drawing/2014/main" id="{58B742E8-5704-4456-AB6F-6572E1F6E9B7}"/>
              </a:ext>
            </a:extLst>
          </p:cNvPr>
          <p:cNvSpPr>
            <a:spLocks noGrp="1"/>
          </p:cNvSpPr>
          <p:nvPr>
            <p:ph idx="1"/>
          </p:nvPr>
        </p:nvSpPr>
        <p:spPr/>
        <p:txBody>
          <a:bodyPr>
            <a:normAutofit/>
          </a:bodyPr>
          <a:lstStyle/>
          <a:p>
            <a:r>
              <a:rPr lang="en-US" dirty="0"/>
              <a:t>Be as irritable and quarrelsome as possible without getting yourself into trouble.</a:t>
            </a:r>
          </a:p>
          <a:p>
            <a:r>
              <a:rPr lang="en-US" dirty="0"/>
              <a:t>Complain against ersatz materials.</a:t>
            </a:r>
          </a:p>
          <a:p>
            <a:r>
              <a:rPr lang="en-US" dirty="0"/>
              <a:t>Stop all conversation when axis nationals or quislings enter a cafe.</a:t>
            </a:r>
          </a:p>
          <a:p>
            <a:r>
              <a:rPr lang="en-US" dirty="0"/>
              <a:t>Cry and sob hysterically at every occasion, especially when confronted by government clerks.</a:t>
            </a:r>
          </a:p>
          <a:p>
            <a:r>
              <a:rPr lang="en-US" dirty="0"/>
              <a:t>Do not cooperate in salvage schemes.</a:t>
            </a:r>
          </a:p>
        </p:txBody>
      </p:sp>
    </p:spTree>
    <p:extLst>
      <p:ext uri="{BB962C8B-B14F-4D97-AF65-F5344CB8AC3E}">
        <p14:creationId xmlns:p14="http://schemas.microsoft.com/office/powerpoint/2010/main" val="4170434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7377-1B9B-480B-8225-44BB1FE972D4}"/>
              </a:ext>
            </a:extLst>
          </p:cNvPr>
          <p:cNvSpPr>
            <a:spLocks noGrp="1"/>
          </p:cNvSpPr>
          <p:nvPr>
            <p:ph type="title"/>
          </p:nvPr>
        </p:nvSpPr>
        <p:spPr/>
        <p:txBody>
          <a:bodyPr/>
          <a:lstStyle/>
          <a:p>
            <a:r>
              <a:rPr lang="en-US" dirty="0"/>
              <a:t>Basic Tradecraft for </a:t>
            </a:r>
            <a:r>
              <a:rPr lang="en-US"/>
              <a:t>Intelligence Analysis</a:t>
            </a:r>
          </a:p>
        </p:txBody>
      </p:sp>
      <p:sp>
        <p:nvSpPr>
          <p:cNvPr id="3" name="Content Placeholder 2">
            <a:extLst>
              <a:ext uri="{FF2B5EF4-FFF2-40B4-BE49-F238E27FC236}">
                <a16:creationId xmlns:a16="http://schemas.microsoft.com/office/drawing/2014/main" id="{A6A929AF-158C-41D8-BD98-9BD7977DF7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7012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Secrets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innovate forever.</a:t>
            </a:r>
          </a:p>
        </p:txBody>
      </p:sp>
    </p:spTree>
    <p:extLst>
      <p:ext uri="{BB962C8B-B14F-4D97-AF65-F5344CB8AC3E}">
        <p14:creationId xmlns:p14="http://schemas.microsoft.com/office/powerpoint/2010/main" val="311412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762001" y="803325"/>
            <a:ext cx="5314536" cy="1325563"/>
          </a:xfrm>
        </p:spPr>
        <p:txBody>
          <a:bodyPr>
            <a:normAutofit/>
          </a:bodyPr>
          <a:lstStyle/>
          <a:p>
            <a:r>
              <a:rPr lang="en-US" dirty="0"/>
              <a:t>Sputnik</a:t>
            </a:r>
          </a:p>
        </p:txBody>
      </p:sp>
      <p:sp>
        <p:nvSpPr>
          <p:cNvPr id="1031" name="Content Placeholder 1030">
            <a:extLst>
              <a:ext uri="{FF2B5EF4-FFF2-40B4-BE49-F238E27FC236}">
                <a16:creationId xmlns:a16="http://schemas.microsoft.com/office/drawing/2014/main" id="{3D12022E-C252-4E68-8CD9-D27B6322811B}"/>
              </a:ext>
            </a:extLst>
          </p:cNvPr>
          <p:cNvSpPr>
            <a:spLocks noGrp="1"/>
          </p:cNvSpPr>
          <p:nvPr>
            <p:ph idx="1"/>
          </p:nvPr>
        </p:nvSpPr>
        <p:spPr>
          <a:xfrm>
            <a:off x="762000" y="2279018"/>
            <a:ext cx="5314543" cy="3375920"/>
          </a:xfrm>
        </p:spPr>
        <p:txBody>
          <a:bodyPr anchor="t">
            <a:normAutofit/>
          </a:bodyPr>
          <a:lstStyle/>
          <a:p>
            <a:r>
              <a:rPr lang="en-US" sz="1800" dirty="0"/>
              <a:t>First man-made Satellite.</a:t>
            </a:r>
          </a:p>
          <a:p>
            <a:r>
              <a:rPr lang="en-US" sz="1800" dirty="0"/>
              <a:t>No, DARPA didn’t make it.  DARPA grew out of it.</a:t>
            </a:r>
          </a:p>
        </p:txBody>
      </p:sp>
      <p:sp>
        <p:nvSpPr>
          <p:cNvPr id="74" name="Freeform: Shape 7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2" descr="https://airandspace.si.edu/sites/default/files/2006-25353h_0.jpg">
            <a:extLst>
              <a:ext uri="{FF2B5EF4-FFF2-40B4-BE49-F238E27FC236}">
                <a16:creationId xmlns:a16="http://schemas.microsoft.com/office/drawing/2014/main" id="{52D58605-34E7-4B95-A310-07974E899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8" r="-2" b="-2"/>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0314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801099" y="1396289"/>
            <a:ext cx="5006336" cy="1325563"/>
          </a:xfrm>
        </p:spPr>
        <p:txBody>
          <a:bodyPr>
            <a:normAutofit/>
          </a:bodyPr>
          <a:lstStyle/>
          <a:p>
            <a:r>
              <a:rPr lang="en-US" dirty="0"/>
              <a:t>Saturn V &amp; Centaur</a:t>
            </a:r>
          </a:p>
        </p:txBody>
      </p:sp>
      <p:sp>
        <p:nvSpPr>
          <p:cNvPr id="2055" name="Content Placeholder 2054">
            <a:extLst>
              <a:ext uri="{FF2B5EF4-FFF2-40B4-BE49-F238E27FC236}">
                <a16:creationId xmlns:a16="http://schemas.microsoft.com/office/drawing/2014/main" id="{1C1648DB-0532-4A86-AD27-06A17A4967D5}"/>
              </a:ext>
            </a:extLst>
          </p:cNvPr>
          <p:cNvSpPr>
            <a:spLocks noGrp="1"/>
          </p:cNvSpPr>
          <p:nvPr>
            <p:ph idx="1"/>
          </p:nvPr>
        </p:nvSpPr>
        <p:spPr>
          <a:xfrm>
            <a:off x="805543" y="2871982"/>
            <a:ext cx="5006336" cy="3181684"/>
          </a:xfrm>
        </p:spPr>
        <p:txBody>
          <a:bodyPr anchor="t">
            <a:normAutofit/>
          </a:bodyPr>
          <a:lstStyle/>
          <a:p>
            <a:r>
              <a:rPr lang="en-US" sz="1800" dirty="0"/>
              <a:t>Managed and funded the origins of these programs</a:t>
            </a:r>
          </a:p>
          <a:p>
            <a:r>
              <a:rPr lang="en-US" sz="1800" dirty="0"/>
              <a:t>Transferred to NASA</a:t>
            </a:r>
          </a:p>
        </p:txBody>
      </p:sp>
      <p:sp>
        <p:nvSpPr>
          <p:cNvPr id="140" name="Freeform: Shape 13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3" name="Picture 2" descr="https://images.vice.com/motherboard/content-images/article/no-id/1447025851825309.jpg?crop=0.7955xw%3A1xh%3Bcenter%2Ccenter&amp;resize=650%3A*&amp;output-quality=55">
            <a:extLst>
              <a:ext uri="{FF2B5EF4-FFF2-40B4-BE49-F238E27FC236}">
                <a16:creationId xmlns:a16="http://schemas.microsoft.com/office/drawing/2014/main" id="{4380C167-DB03-48C2-8FA4-C05B4FF16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8" r="692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7417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E1F1-419A-4A2D-A6F0-FBEE3CCDDE0B}"/>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Tiros</a:t>
            </a:r>
            <a:endParaRPr lang="en-US" sz="6000" dirty="0"/>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https://ids.si.edu/ids/deliveryService?id=NASM-2006-2093.02">
            <a:extLst>
              <a:ext uri="{FF2B5EF4-FFF2-40B4-BE49-F238E27FC236}">
                <a16:creationId xmlns:a16="http://schemas.microsoft.com/office/drawing/2014/main" id="{ECA75AF9-D402-4F4D-881F-D00F89CAECE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892"/>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9184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C4D1-8777-48FC-9F5F-DE624613B77A}"/>
              </a:ext>
            </a:extLst>
          </p:cNvPr>
          <p:cNvSpPr>
            <a:spLocks noGrp="1"/>
          </p:cNvSpPr>
          <p:nvPr>
            <p:ph type="title"/>
          </p:nvPr>
        </p:nvSpPr>
        <p:spPr>
          <a:xfrm>
            <a:off x="648929" y="629266"/>
            <a:ext cx="3651467" cy="1676603"/>
          </a:xfrm>
        </p:spPr>
        <p:txBody>
          <a:bodyPr>
            <a:normAutofit/>
          </a:bodyPr>
          <a:lstStyle/>
          <a:p>
            <a:r>
              <a:rPr lang="en-US" dirty="0"/>
              <a:t>Phased Array Rader</a:t>
            </a:r>
          </a:p>
        </p:txBody>
      </p:sp>
      <p:sp>
        <p:nvSpPr>
          <p:cNvPr id="4103" name="Content Placeholder 4102">
            <a:extLst>
              <a:ext uri="{FF2B5EF4-FFF2-40B4-BE49-F238E27FC236}">
                <a16:creationId xmlns:a16="http://schemas.microsoft.com/office/drawing/2014/main" id="{F38F392D-B91F-4B59-9320-A68B58EB284A}"/>
              </a:ext>
            </a:extLst>
          </p:cNvPr>
          <p:cNvSpPr>
            <a:spLocks noGrp="1"/>
          </p:cNvSpPr>
          <p:nvPr>
            <p:ph idx="1"/>
          </p:nvPr>
        </p:nvSpPr>
        <p:spPr>
          <a:xfrm>
            <a:off x="648931" y="2438400"/>
            <a:ext cx="3651466" cy="3785419"/>
          </a:xfrm>
        </p:spPr>
        <p:txBody>
          <a:bodyPr>
            <a:normAutofit/>
          </a:bodyPr>
          <a:lstStyle/>
          <a:p>
            <a:r>
              <a:rPr lang="en-US" sz="1800" dirty="0"/>
              <a:t>For stopping nukes</a:t>
            </a:r>
          </a:p>
          <a:p>
            <a:r>
              <a:rPr lang="en-US" sz="1800" dirty="0"/>
              <a:t>‘</a:t>
            </a:r>
            <a:r>
              <a:rPr lang="en-US" sz="1800" dirty="0" err="1"/>
              <a:t>Nuff</a:t>
            </a:r>
            <a:r>
              <a:rPr lang="en-US" sz="1800" dirty="0"/>
              <a:t> said</a:t>
            </a:r>
          </a:p>
        </p:txBody>
      </p:sp>
      <p:pic>
        <p:nvPicPr>
          <p:cNvPr id="4101" name="Picture 2" descr="Image result for phased array radar">
            <a:extLst>
              <a:ext uri="{FF2B5EF4-FFF2-40B4-BE49-F238E27FC236}">
                <a16:creationId xmlns:a16="http://schemas.microsoft.com/office/drawing/2014/main" id="{1DEB06FD-EE34-44BB-BA93-A3F48233E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66" r="5296"/>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aerial photography">
            <a:extLst>
              <a:ext uri="{FF2B5EF4-FFF2-40B4-BE49-F238E27FC236}">
                <a16:creationId xmlns:a16="http://schemas.microsoft.com/office/drawing/2014/main" id="{6A85B42A-8B15-4A02-8A2F-6FCFE64D0F0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41" r="23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2D9290-1338-4E8B-9753-83DAAE2FB7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Corona Reconnaissance Satellites</a:t>
            </a:r>
          </a:p>
        </p:txBody>
      </p:sp>
      <p:cxnSp>
        <p:nvCxnSpPr>
          <p:cNvPr id="75" name="Straight Connector 7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https://uncover.travel/wp-content/uploads/2017/04/567A4298.jpg">
            <a:extLst>
              <a:ext uri="{FF2B5EF4-FFF2-40B4-BE49-F238E27FC236}">
                <a16:creationId xmlns:a16="http://schemas.microsoft.com/office/drawing/2014/main" id="{32117CD3-88D3-4454-B747-7A3B20B4E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12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78C17C-732F-41EA-9E69-4994AFBD65A5}"/>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Arecibo Observatory</a:t>
            </a:r>
          </a:p>
        </p:txBody>
      </p:sp>
    </p:spTree>
    <p:extLst>
      <p:ext uri="{BB962C8B-B14F-4D97-AF65-F5344CB8AC3E}">
        <p14:creationId xmlns:p14="http://schemas.microsoft.com/office/powerpoint/2010/main" val="3258097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79C-0096-4591-A698-F4B665C5BC3F}"/>
              </a:ext>
            </a:extLst>
          </p:cNvPr>
          <p:cNvSpPr>
            <a:spLocks noGrp="1"/>
          </p:cNvSpPr>
          <p:nvPr>
            <p:ph type="title"/>
          </p:nvPr>
        </p:nvSpPr>
        <p:spPr>
          <a:xfrm>
            <a:off x="4965430" y="629268"/>
            <a:ext cx="6586491" cy="1286160"/>
          </a:xfrm>
        </p:spPr>
        <p:txBody>
          <a:bodyPr anchor="b">
            <a:normAutofit/>
          </a:bodyPr>
          <a:lstStyle/>
          <a:p>
            <a:r>
              <a:rPr lang="en-US" dirty="0"/>
              <a:t>Mother of All Demos (1968)</a:t>
            </a:r>
          </a:p>
        </p:txBody>
      </p:sp>
      <p:pic>
        <p:nvPicPr>
          <p:cNvPr id="7170" name="Picture 2" descr="https://media.wired.com/photos/5c0acc0895dd99446fa3bc92/master/w_1800,c_limit/Douglas-Engelhart-89869212.jpg">
            <a:extLst>
              <a:ext uri="{FF2B5EF4-FFF2-40B4-BE49-F238E27FC236}">
                <a16:creationId xmlns:a16="http://schemas.microsoft.com/office/drawing/2014/main" id="{A7E68E23-6C88-4026-9F60-B57EDEC862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87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504B1A-67CA-4130-B5DC-D1F9C330131D}"/>
              </a:ext>
            </a:extLst>
          </p:cNvPr>
          <p:cNvSpPr>
            <a:spLocks noGrp="1"/>
          </p:cNvSpPr>
          <p:nvPr>
            <p:ph idx="1"/>
          </p:nvPr>
        </p:nvSpPr>
        <p:spPr>
          <a:xfrm>
            <a:off x="4965431" y="2438400"/>
            <a:ext cx="6586489" cy="3785419"/>
          </a:xfrm>
        </p:spPr>
        <p:txBody>
          <a:bodyPr>
            <a:normAutofit lnSpcReduction="10000"/>
          </a:bodyPr>
          <a:lstStyle/>
          <a:p>
            <a:r>
              <a:rPr lang="en-US" sz="2000" dirty="0"/>
              <a:t>Mouse Control and Feedback</a:t>
            </a:r>
          </a:p>
          <a:p>
            <a:r>
              <a:rPr lang="en-US" sz="2000" dirty="0"/>
              <a:t>Video Conferencing</a:t>
            </a:r>
          </a:p>
          <a:p>
            <a:r>
              <a:rPr lang="en-US" sz="2000" dirty="0"/>
              <a:t>Teleconferencing</a:t>
            </a:r>
          </a:p>
          <a:p>
            <a:r>
              <a:rPr lang="en-US" sz="2000" dirty="0"/>
              <a:t>Hypertext</a:t>
            </a:r>
          </a:p>
          <a:p>
            <a:r>
              <a:rPr lang="en-US" sz="2000" dirty="0"/>
              <a:t>Word Processing</a:t>
            </a:r>
          </a:p>
          <a:p>
            <a:r>
              <a:rPr lang="en-US" sz="2000" dirty="0"/>
              <a:t>Hypermedia</a:t>
            </a:r>
          </a:p>
          <a:p>
            <a:r>
              <a:rPr lang="en-US" sz="2000" dirty="0"/>
              <a:t>Object Addressing</a:t>
            </a:r>
          </a:p>
          <a:p>
            <a:r>
              <a:rPr lang="en-US" sz="2000" dirty="0"/>
              <a:t>Dynamic File Linking</a:t>
            </a:r>
          </a:p>
          <a:p>
            <a:r>
              <a:rPr lang="en-US" sz="2000" dirty="0"/>
              <a:t>Bootstrapping</a:t>
            </a:r>
          </a:p>
          <a:p>
            <a:r>
              <a:rPr lang="en-US" sz="2000" dirty="0"/>
              <a:t>Collaborative Realtime Editor</a:t>
            </a:r>
          </a:p>
        </p:txBody>
      </p:sp>
    </p:spTree>
    <p:extLst>
      <p:ext uri="{BB962C8B-B14F-4D97-AF65-F5344CB8AC3E}">
        <p14:creationId xmlns:p14="http://schemas.microsoft.com/office/powerpoint/2010/main" val="376267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9D95-0B1F-4DA4-9778-B4E81662ADBD}"/>
              </a:ext>
            </a:extLst>
          </p:cNvPr>
          <p:cNvSpPr>
            <a:spLocks noGrp="1"/>
          </p:cNvSpPr>
          <p:nvPr>
            <p:ph type="title"/>
          </p:nvPr>
        </p:nvSpPr>
        <p:spPr/>
        <p:txBody>
          <a:bodyPr/>
          <a:lstStyle/>
          <a:p>
            <a:r>
              <a:rPr lang="en-US" dirty="0"/>
              <a:t>Presentation Overview</a:t>
            </a:r>
          </a:p>
        </p:txBody>
      </p:sp>
      <p:sp>
        <p:nvSpPr>
          <p:cNvPr id="3" name="Content Placeholder 2">
            <a:extLst>
              <a:ext uri="{FF2B5EF4-FFF2-40B4-BE49-F238E27FC236}">
                <a16:creationId xmlns:a16="http://schemas.microsoft.com/office/drawing/2014/main" id="{3428F47B-E978-4315-BCF8-35111F5A7286}"/>
              </a:ext>
            </a:extLst>
          </p:cNvPr>
          <p:cNvSpPr>
            <a:spLocks noGrp="1"/>
          </p:cNvSpPr>
          <p:nvPr>
            <p:ph idx="1"/>
          </p:nvPr>
        </p:nvSpPr>
        <p:spPr/>
        <p:txBody>
          <a:bodyPr/>
          <a:lstStyle/>
          <a:p>
            <a:pPr marL="0" indent="0">
              <a:buNone/>
            </a:pPr>
            <a:r>
              <a:rPr lang="en-US" dirty="0"/>
              <a:t>Sabotage – Lessons from the CIA:  How not to run your project.</a:t>
            </a:r>
          </a:p>
          <a:p>
            <a:pPr marL="0" indent="0">
              <a:buNone/>
            </a:pPr>
            <a:r>
              <a:rPr lang="en-US" dirty="0"/>
              <a:t>Secrets – Lessons from DARPA:  How to innovate consistently over time.</a:t>
            </a:r>
          </a:p>
          <a:p>
            <a:pPr marL="0" indent="0">
              <a:buNone/>
            </a:pPr>
            <a:r>
              <a:rPr lang="en-US" dirty="0"/>
              <a:t>Spy planes – Lessons from Skunkworks Lockheed Martin:  Early examples of agile principles in practice.</a:t>
            </a:r>
          </a:p>
        </p:txBody>
      </p:sp>
    </p:spTree>
    <p:extLst>
      <p:ext uri="{BB962C8B-B14F-4D97-AF65-F5344CB8AC3E}">
        <p14:creationId xmlns:p14="http://schemas.microsoft.com/office/powerpoint/2010/main" val="2411206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3CC1-55D5-404E-BAB8-78CA20E6C675}"/>
              </a:ext>
            </a:extLst>
          </p:cNvPr>
          <p:cNvSpPr>
            <a:spLocks noGrp="1"/>
          </p:cNvSpPr>
          <p:nvPr>
            <p:ph type="title"/>
          </p:nvPr>
        </p:nvSpPr>
        <p:spPr/>
        <p:txBody>
          <a:bodyPr/>
          <a:lstStyle/>
          <a:p>
            <a:r>
              <a:rPr lang="en-US" dirty="0"/>
              <a:t>ARPA Network</a:t>
            </a:r>
          </a:p>
        </p:txBody>
      </p:sp>
      <p:pic>
        <p:nvPicPr>
          <p:cNvPr id="4" name="ARPA Network">
            <a:hlinkClick r:id="" action="ppaction://media"/>
            <a:extLst>
              <a:ext uri="{FF2B5EF4-FFF2-40B4-BE49-F238E27FC236}">
                <a16:creationId xmlns:a16="http://schemas.microsoft.com/office/drawing/2014/main" id="{E34F928F-3A70-42A6-BE09-22D12C744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87575" y="1825625"/>
            <a:ext cx="7816850" cy="4351338"/>
          </a:xfrm>
        </p:spPr>
      </p:pic>
    </p:spTree>
    <p:extLst>
      <p:ext uri="{BB962C8B-B14F-4D97-AF65-F5344CB8AC3E}">
        <p14:creationId xmlns:p14="http://schemas.microsoft.com/office/powerpoint/2010/main" val="90003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Compact Turbofans</a:t>
            </a:r>
          </a:p>
          <a:p>
            <a:r>
              <a:rPr lang="en-US" dirty="0"/>
              <a:t>Torpedo Propulsion</a:t>
            </a:r>
          </a:p>
          <a:p>
            <a:r>
              <a:rPr lang="en-US" dirty="0"/>
              <a:t>Beryllium Mirrors (Missile Guidance)</a:t>
            </a:r>
          </a:p>
          <a:p>
            <a:r>
              <a:rPr lang="en-US" dirty="0"/>
              <a:t>Gallium Arsenide (Needed for GPS)</a:t>
            </a:r>
          </a:p>
          <a:p>
            <a:r>
              <a:rPr lang="en-US" dirty="0"/>
              <a:t>TCP/IP</a:t>
            </a:r>
          </a:p>
          <a:p>
            <a:r>
              <a:rPr lang="en-US" dirty="0"/>
              <a:t>HAVE BLUE and other stealth tech</a:t>
            </a:r>
          </a:p>
          <a:p>
            <a:r>
              <a:rPr lang="en-US" dirty="0"/>
              <a:t>Sea Shadow (modern stealth warships)</a:t>
            </a:r>
          </a:p>
          <a:p>
            <a:r>
              <a:rPr lang="en-US" dirty="0"/>
              <a:t>UAVs</a:t>
            </a:r>
          </a:p>
          <a:p>
            <a:endParaRPr lang="en-US" dirty="0"/>
          </a:p>
        </p:txBody>
      </p:sp>
    </p:spTree>
    <p:extLst>
      <p:ext uri="{BB962C8B-B14F-4D97-AF65-F5344CB8AC3E}">
        <p14:creationId xmlns:p14="http://schemas.microsoft.com/office/powerpoint/2010/main" val="25590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You Get The Idea…</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High Definition Systems (in the 1980’s)</a:t>
            </a:r>
          </a:p>
          <a:p>
            <a:r>
              <a:rPr lang="en-US" dirty="0"/>
              <a:t>Active Tank Armor</a:t>
            </a:r>
          </a:p>
          <a:p>
            <a:r>
              <a:rPr lang="en-US" dirty="0"/>
              <a:t>Spintronics (astoundingly dense data storage)</a:t>
            </a:r>
          </a:p>
          <a:p>
            <a:r>
              <a:rPr lang="en-US" dirty="0"/>
              <a:t>PAL (Precursor to Siri)</a:t>
            </a:r>
          </a:p>
          <a:p>
            <a:r>
              <a:rPr lang="en-US" dirty="0"/>
              <a:t>Chip-Scale Atomic Clocks (really.  I’m not kidding)</a:t>
            </a:r>
          </a:p>
          <a:p>
            <a:r>
              <a:rPr lang="en-US" dirty="0"/>
              <a:t>Amazing Prosthetics</a:t>
            </a:r>
          </a:p>
          <a:p>
            <a:r>
              <a:rPr lang="en-US" dirty="0"/>
              <a:t>Automated High-altitude refueling</a:t>
            </a:r>
          </a:p>
          <a:p>
            <a:r>
              <a:rPr lang="en-US" dirty="0"/>
              <a:t>Massive Data Analysis (in 2008)</a:t>
            </a:r>
          </a:p>
        </p:txBody>
      </p:sp>
    </p:spTree>
    <p:extLst>
      <p:ext uri="{BB962C8B-B14F-4D97-AF65-F5344CB8AC3E}">
        <p14:creationId xmlns:p14="http://schemas.microsoft.com/office/powerpoint/2010/main" val="4079272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And the List Goes On</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RISC processors</a:t>
            </a:r>
          </a:p>
          <a:p>
            <a:r>
              <a:rPr lang="en-US" dirty="0"/>
              <a:t>Micro electromechanical systems (needed for inkjet printers)</a:t>
            </a:r>
          </a:p>
          <a:p>
            <a:r>
              <a:rPr lang="en-US" dirty="0"/>
              <a:t>High-altitude LIDAR (unprecedented geospatial data)</a:t>
            </a:r>
          </a:p>
          <a:p>
            <a:r>
              <a:rPr lang="en-US" dirty="0"/>
              <a:t>Radar for UAVs (It’s </a:t>
            </a:r>
            <a:r>
              <a:rPr lang="en-US" i="1" dirty="0"/>
              <a:t>really</a:t>
            </a:r>
            <a:r>
              <a:rPr lang="en-US" dirty="0"/>
              <a:t> small for radar)</a:t>
            </a:r>
          </a:p>
          <a:p>
            <a:r>
              <a:rPr lang="en-US" dirty="0"/>
              <a:t>Blast Gauge (alerts medics if warfighters are exposed to explosives)</a:t>
            </a:r>
          </a:p>
          <a:p>
            <a:r>
              <a:rPr lang="en-US" dirty="0"/>
              <a:t>Truly countless others…</a:t>
            </a:r>
          </a:p>
        </p:txBody>
      </p:sp>
    </p:spTree>
    <p:extLst>
      <p:ext uri="{BB962C8B-B14F-4D97-AF65-F5344CB8AC3E}">
        <p14:creationId xmlns:p14="http://schemas.microsoft.com/office/powerpoint/2010/main" val="3271521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DE7-BE71-41B1-A324-821AC03D7555}"/>
              </a:ext>
            </a:extLst>
          </p:cNvPr>
          <p:cNvSpPr>
            <a:spLocks noGrp="1"/>
          </p:cNvSpPr>
          <p:nvPr>
            <p:ph type="title"/>
          </p:nvPr>
        </p:nvSpPr>
        <p:spPr/>
        <p:txBody>
          <a:bodyPr/>
          <a:lstStyle/>
          <a:p>
            <a:r>
              <a:rPr lang="en-US" dirty="0"/>
              <a:t>The point, really…</a:t>
            </a:r>
          </a:p>
        </p:txBody>
      </p:sp>
      <p:sp>
        <p:nvSpPr>
          <p:cNvPr id="3" name="Content Placeholder 2">
            <a:extLst>
              <a:ext uri="{FF2B5EF4-FFF2-40B4-BE49-F238E27FC236}">
                <a16:creationId xmlns:a16="http://schemas.microsoft.com/office/drawing/2014/main" id="{2CE75087-B6AE-4829-AA1B-A93C5F2584A5}"/>
              </a:ext>
            </a:extLst>
          </p:cNvPr>
          <p:cNvSpPr>
            <a:spLocks noGrp="1"/>
          </p:cNvSpPr>
          <p:nvPr>
            <p:ph idx="1"/>
          </p:nvPr>
        </p:nvSpPr>
        <p:spPr/>
        <p:txBody>
          <a:bodyPr/>
          <a:lstStyle/>
          <a:p>
            <a:r>
              <a:rPr lang="en-US" dirty="0"/>
              <a:t>DARPA has continually innovated </a:t>
            </a:r>
            <a:r>
              <a:rPr lang="en-US" i="1" dirty="0"/>
              <a:t>global</a:t>
            </a:r>
            <a:r>
              <a:rPr lang="en-US" dirty="0"/>
              <a:t> change for 60+ years.</a:t>
            </a:r>
          </a:p>
          <a:p>
            <a:r>
              <a:rPr lang="en-US" dirty="0"/>
              <a:t>Unparalleled number of breakthroughs</a:t>
            </a:r>
          </a:p>
          <a:p>
            <a:r>
              <a:rPr lang="en-US" dirty="0"/>
              <a:t>Most consistent track record of radical invention in history*</a:t>
            </a:r>
          </a:p>
          <a:p>
            <a:r>
              <a:rPr lang="en-US" dirty="0"/>
              <a:t>We want to know how they do it…</a:t>
            </a:r>
          </a:p>
        </p:txBody>
      </p:sp>
    </p:spTree>
    <p:extLst>
      <p:ext uri="{BB962C8B-B14F-4D97-AF65-F5344CB8AC3E}">
        <p14:creationId xmlns:p14="http://schemas.microsoft.com/office/powerpoint/2010/main" val="428570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571-3755-4CB9-95BB-8EA5E85B8835}"/>
              </a:ext>
            </a:extLst>
          </p:cNvPr>
          <p:cNvSpPr>
            <a:spLocks noGrp="1"/>
          </p:cNvSpPr>
          <p:nvPr>
            <p:ph type="title"/>
          </p:nvPr>
        </p:nvSpPr>
        <p:spPr/>
        <p:txBody>
          <a:bodyPr/>
          <a:lstStyle/>
          <a:p>
            <a:r>
              <a:rPr lang="en-US" dirty="0"/>
              <a:t>How </a:t>
            </a:r>
            <a:r>
              <a:rPr lang="en-US"/>
              <a:t>DARPA gets it done.</a:t>
            </a:r>
            <a:endParaRPr lang="en-US" dirty="0"/>
          </a:p>
        </p:txBody>
      </p:sp>
      <p:sp>
        <p:nvSpPr>
          <p:cNvPr id="3" name="Content Placeholder 2">
            <a:extLst>
              <a:ext uri="{FF2B5EF4-FFF2-40B4-BE49-F238E27FC236}">
                <a16:creationId xmlns:a16="http://schemas.microsoft.com/office/drawing/2014/main" id="{21712798-9618-46D9-8C1D-AE060B572D97}"/>
              </a:ext>
            </a:extLst>
          </p:cNvPr>
          <p:cNvSpPr>
            <a:spLocks noGrp="1"/>
          </p:cNvSpPr>
          <p:nvPr>
            <p:ph idx="1"/>
          </p:nvPr>
        </p:nvSpPr>
        <p:spPr/>
        <p:txBody>
          <a:bodyPr/>
          <a:lstStyle/>
          <a:p>
            <a:r>
              <a:rPr lang="en-US" dirty="0"/>
              <a:t>Support staff is tiny:  120 people total in:</a:t>
            </a:r>
          </a:p>
          <a:p>
            <a:pPr lvl="1"/>
            <a:r>
              <a:rPr lang="en-US" dirty="0"/>
              <a:t>Finance</a:t>
            </a:r>
          </a:p>
          <a:p>
            <a:pPr lvl="1"/>
            <a:r>
              <a:rPr lang="en-US" dirty="0"/>
              <a:t>Contracting</a:t>
            </a:r>
          </a:p>
          <a:p>
            <a:pPr lvl="1"/>
            <a:r>
              <a:rPr lang="en-US" dirty="0"/>
              <a:t>HR</a:t>
            </a:r>
          </a:p>
          <a:p>
            <a:pPr lvl="1"/>
            <a:r>
              <a:rPr lang="en-US" dirty="0"/>
              <a:t>Security</a:t>
            </a:r>
          </a:p>
          <a:p>
            <a:pPr lvl="1"/>
            <a:r>
              <a:rPr lang="en-US" dirty="0"/>
              <a:t>Legal</a:t>
            </a:r>
          </a:p>
          <a:p>
            <a:r>
              <a:rPr lang="en-US" dirty="0"/>
              <a:t>The comparative budget is tiny.  200+ programs for about $3.5B.</a:t>
            </a:r>
          </a:p>
          <a:p>
            <a:r>
              <a:rPr lang="en-US" dirty="0"/>
              <a:t>Projects last only 3-5 years.</a:t>
            </a:r>
          </a:p>
        </p:txBody>
      </p:sp>
    </p:spTree>
    <p:extLst>
      <p:ext uri="{BB962C8B-B14F-4D97-AF65-F5344CB8AC3E}">
        <p14:creationId xmlns:p14="http://schemas.microsoft.com/office/powerpoint/2010/main" val="109271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B883-F13E-4C7B-9452-E7EF157A5181}"/>
              </a:ext>
            </a:extLst>
          </p:cNvPr>
          <p:cNvSpPr>
            <a:spLocks noGrp="1"/>
          </p:cNvSpPr>
          <p:nvPr>
            <p:ph type="title"/>
          </p:nvPr>
        </p:nvSpPr>
        <p:spPr/>
        <p:txBody>
          <a:bodyPr/>
          <a:lstStyle/>
          <a:p>
            <a:r>
              <a:rPr lang="en-US" dirty="0"/>
              <a:t>How DARPA gets it done.</a:t>
            </a:r>
          </a:p>
        </p:txBody>
      </p:sp>
      <p:sp>
        <p:nvSpPr>
          <p:cNvPr id="3" name="Content Placeholder 2">
            <a:extLst>
              <a:ext uri="{FF2B5EF4-FFF2-40B4-BE49-F238E27FC236}">
                <a16:creationId xmlns:a16="http://schemas.microsoft.com/office/drawing/2014/main" id="{0B17EB73-C7CF-48B8-A169-B59C1954B0C5}"/>
              </a:ext>
            </a:extLst>
          </p:cNvPr>
          <p:cNvSpPr>
            <a:spLocks noGrp="1"/>
          </p:cNvSpPr>
          <p:nvPr>
            <p:ph idx="1"/>
          </p:nvPr>
        </p:nvSpPr>
        <p:spPr/>
        <p:txBody>
          <a:bodyPr/>
          <a:lstStyle/>
          <a:p>
            <a:r>
              <a:rPr lang="en-US" dirty="0"/>
              <a:t>About 100 temporary program managers.</a:t>
            </a:r>
          </a:p>
          <a:p>
            <a:r>
              <a:rPr lang="en-US" dirty="0"/>
              <a:t>Engaged community.  Vibrant mix of workers from:</a:t>
            </a:r>
          </a:p>
          <a:p>
            <a:pPr lvl="1"/>
            <a:r>
              <a:rPr lang="en-US" dirty="0"/>
              <a:t>Universities</a:t>
            </a:r>
          </a:p>
          <a:p>
            <a:pPr lvl="1"/>
            <a:r>
              <a:rPr lang="en-US" dirty="0"/>
              <a:t>Companies of all sizes</a:t>
            </a:r>
          </a:p>
          <a:p>
            <a:pPr lvl="1"/>
            <a:r>
              <a:rPr lang="en-US" dirty="0"/>
              <a:t>Laboratories</a:t>
            </a:r>
          </a:p>
          <a:p>
            <a:pPr lvl="1"/>
            <a:r>
              <a:rPr lang="en-US" dirty="0"/>
              <a:t>Government partners</a:t>
            </a:r>
          </a:p>
          <a:p>
            <a:pPr lvl="1"/>
            <a:r>
              <a:rPr lang="en-US" dirty="0"/>
              <a:t>Nonprofits</a:t>
            </a:r>
          </a:p>
          <a:p>
            <a:pPr lvl="1"/>
            <a:endParaRPr lang="en-US" dirty="0"/>
          </a:p>
        </p:txBody>
      </p:sp>
    </p:spTree>
    <p:extLst>
      <p:ext uri="{BB962C8B-B14F-4D97-AF65-F5344CB8AC3E}">
        <p14:creationId xmlns:p14="http://schemas.microsoft.com/office/powerpoint/2010/main" val="129568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35E7-1D5E-437B-9EE3-C46D7AE40EB1}"/>
              </a:ext>
            </a:extLst>
          </p:cNvPr>
          <p:cNvSpPr>
            <a:spLocks noGrp="1"/>
          </p:cNvSpPr>
          <p:nvPr>
            <p:ph type="title"/>
          </p:nvPr>
        </p:nvSpPr>
        <p:spPr/>
        <p:txBody>
          <a:bodyPr/>
          <a:lstStyle/>
          <a:p>
            <a:r>
              <a:rPr lang="en-US" dirty="0"/>
              <a:t>DARPA Model:  Independence</a:t>
            </a:r>
          </a:p>
        </p:txBody>
      </p:sp>
      <p:sp>
        <p:nvSpPr>
          <p:cNvPr id="3" name="Content Placeholder 2">
            <a:extLst>
              <a:ext uri="{FF2B5EF4-FFF2-40B4-BE49-F238E27FC236}">
                <a16:creationId xmlns:a16="http://schemas.microsoft.com/office/drawing/2014/main" id="{FF9D8B68-9B57-4088-AA25-AA9004F32D8B}"/>
              </a:ext>
            </a:extLst>
          </p:cNvPr>
          <p:cNvSpPr>
            <a:spLocks noGrp="1"/>
          </p:cNvSpPr>
          <p:nvPr>
            <p:ph idx="1"/>
          </p:nvPr>
        </p:nvSpPr>
        <p:spPr/>
        <p:txBody>
          <a:bodyPr/>
          <a:lstStyle/>
          <a:p>
            <a:r>
              <a:rPr lang="en-US" dirty="0"/>
              <a:t>Autonomous (by charter) in selecting projects.</a:t>
            </a:r>
          </a:p>
          <a:p>
            <a:r>
              <a:rPr lang="en-US" dirty="0"/>
              <a:t>Bypasses, to a great extent, typical approvals process.</a:t>
            </a:r>
          </a:p>
          <a:p>
            <a:r>
              <a:rPr lang="en-US" dirty="0"/>
              <a:t>Encourages broad participation through</a:t>
            </a:r>
          </a:p>
          <a:p>
            <a:pPr lvl="1"/>
            <a:r>
              <a:rPr lang="en-US" dirty="0"/>
              <a:t>Proposals</a:t>
            </a:r>
          </a:p>
          <a:p>
            <a:pPr lvl="1"/>
            <a:r>
              <a:rPr lang="en-US" dirty="0"/>
              <a:t>Prizes</a:t>
            </a:r>
          </a:p>
          <a:p>
            <a:r>
              <a:rPr lang="en-US" dirty="0"/>
              <a:t>Pursues transformational change, rather than incremental advancement.</a:t>
            </a:r>
          </a:p>
          <a:p>
            <a:r>
              <a:rPr lang="en-US" dirty="0"/>
              <a:t>Doesn’t focus on plumbing.</a:t>
            </a:r>
          </a:p>
        </p:txBody>
      </p:sp>
    </p:spTree>
    <p:extLst>
      <p:ext uri="{BB962C8B-B14F-4D97-AF65-F5344CB8AC3E}">
        <p14:creationId xmlns:p14="http://schemas.microsoft.com/office/powerpoint/2010/main" val="827644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986-BA33-4B50-BD91-AF093A56DA15}"/>
              </a:ext>
            </a:extLst>
          </p:cNvPr>
          <p:cNvSpPr>
            <a:spLocks noGrp="1"/>
          </p:cNvSpPr>
          <p:nvPr>
            <p:ph type="title"/>
          </p:nvPr>
        </p:nvSpPr>
        <p:spPr/>
        <p:txBody>
          <a:bodyPr/>
          <a:lstStyle/>
          <a:p>
            <a:r>
              <a:rPr lang="en-US" dirty="0"/>
              <a:t>DARPA Model:  Ambitious Goals</a:t>
            </a:r>
          </a:p>
        </p:txBody>
      </p:sp>
      <p:sp>
        <p:nvSpPr>
          <p:cNvPr id="3" name="Content Placeholder 2">
            <a:extLst>
              <a:ext uri="{FF2B5EF4-FFF2-40B4-BE49-F238E27FC236}">
                <a16:creationId xmlns:a16="http://schemas.microsoft.com/office/drawing/2014/main" id="{1E262AAB-54F3-4F02-BB15-4496B0459DEF}"/>
              </a:ext>
            </a:extLst>
          </p:cNvPr>
          <p:cNvSpPr>
            <a:spLocks noGrp="1"/>
          </p:cNvSpPr>
          <p:nvPr>
            <p:ph idx="1"/>
          </p:nvPr>
        </p:nvSpPr>
        <p:spPr/>
        <p:txBody>
          <a:bodyPr/>
          <a:lstStyle/>
          <a:p>
            <a:r>
              <a:rPr lang="en-US" dirty="0"/>
              <a:t>Harness science and engineering:</a:t>
            </a:r>
          </a:p>
          <a:p>
            <a:pPr lvl="1"/>
            <a:r>
              <a:rPr lang="en-US" dirty="0"/>
              <a:t>Solve real-world problems, or</a:t>
            </a:r>
          </a:p>
          <a:p>
            <a:pPr lvl="1"/>
            <a:r>
              <a:rPr lang="en-US" dirty="0"/>
              <a:t>Create new opportunities</a:t>
            </a:r>
          </a:p>
          <a:p>
            <a:r>
              <a:rPr lang="en-US" dirty="0"/>
              <a:t>Problems must be challenging enough to push or catalyze the science.</a:t>
            </a:r>
          </a:p>
          <a:p>
            <a:r>
              <a:rPr lang="en-US" dirty="0"/>
              <a:t>Urgent need for application creates focus and inspires genius.</a:t>
            </a:r>
          </a:p>
        </p:txBody>
      </p:sp>
    </p:spTree>
    <p:extLst>
      <p:ext uri="{BB962C8B-B14F-4D97-AF65-F5344CB8AC3E}">
        <p14:creationId xmlns:p14="http://schemas.microsoft.com/office/powerpoint/2010/main" val="4015047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AD41-718F-4C20-A426-6C718013CA81}"/>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C9448D1-989D-4BE0-8EDE-7EC5F75A9C8F}"/>
              </a:ext>
            </a:extLst>
          </p:cNvPr>
          <p:cNvSpPr>
            <a:spLocks noGrp="1"/>
          </p:cNvSpPr>
          <p:nvPr>
            <p:ph idx="1"/>
          </p:nvPr>
        </p:nvSpPr>
        <p:spPr/>
        <p:txBody>
          <a:bodyPr/>
          <a:lstStyle/>
          <a:p>
            <a:r>
              <a:rPr lang="en-US" dirty="0"/>
              <a:t>World-class experts work on projects of short duration.</a:t>
            </a:r>
          </a:p>
          <a:p>
            <a:pPr lvl="1"/>
            <a:r>
              <a:rPr lang="en-US" dirty="0"/>
              <a:t>Academia</a:t>
            </a:r>
          </a:p>
          <a:p>
            <a:pPr lvl="1"/>
            <a:r>
              <a:rPr lang="en-US" dirty="0"/>
              <a:t>Industry</a:t>
            </a:r>
          </a:p>
          <a:p>
            <a:r>
              <a:rPr lang="en-US" dirty="0"/>
              <a:t>Organized and led by fixed-term technical managers</a:t>
            </a:r>
          </a:p>
          <a:p>
            <a:pPr lvl="1"/>
            <a:r>
              <a:rPr lang="en-US" dirty="0"/>
              <a:t>Themselves experts in their fields, </a:t>
            </a:r>
            <a:r>
              <a:rPr lang="en-US" i="1" dirty="0"/>
              <a:t>and</a:t>
            </a:r>
            <a:endParaRPr lang="en-US" dirty="0"/>
          </a:p>
          <a:p>
            <a:pPr lvl="1"/>
            <a:r>
              <a:rPr lang="en-US" dirty="0"/>
              <a:t>Exceptional leaders</a:t>
            </a:r>
          </a:p>
          <a:p>
            <a:r>
              <a:rPr lang="en-US" dirty="0"/>
              <a:t>Specially </a:t>
            </a:r>
            <a:r>
              <a:rPr lang="en-US" i="1" dirty="0"/>
              <a:t>not</a:t>
            </a:r>
            <a:r>
              <a:rPr lang="en-US" dirty="0"/>
              <a:t> open-ended research programs</a:t>
            </a:r>
          </a:p>
        </p:txBody>
      </p:sp>
    </p:spTree>
    <p:extLst>
      <p:ext uri="{BB962C8B-B14F-4D97-AF65-F5344CB8AC3E}">
        <p14:creationId xmlns:p14="http://schemas.microsoft.com/office/powerpoint/2010/main" val="3677440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Sabotage</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How to </a:t>
            </a:r>
            <a:r>
              <a:rPr lang="en-US" i="1" dirty="0"/>
              <a:t>literally</a:t>
            </a:r>
            <a:r>
              <a:rPr lang="en-US" dirty="0"/>
              <a:t> ruin your project.</a:t>
            </a:r>
          </a:p>
        </p:txBody>
      </p:sp>
    </p:spTree>
    <p:extLst>
      <p:ext uri="{BB962C8B-B14F-4D97-AF65-F5344CB8AC3E}">
        <p14:creationId xmlns:p14="http://schemas.microsoft.com/office/powerpoint/2010/main" val="1206203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7034-D658-437E-B598-43C194FAEA27}"/>
              </a:ext>
            </a:extLst>
          </p:cNvPr>
          <p:cNvSpPr>
            <a:spLocks noGrp="1"/>
          </p:cNvSpPr>
          <p:nvPr>
            <p:ph type="title"/>
          </p:nvPr>
        </p:nvSpPr>
        <p:spPr/>
        <p:txBody>
          <a:bodyPr/>
          <a:lstStyle/>
          <a:p>
            <a:r>
              <a:rPr lang="en-US" dirty="0"/>
              <a:t>DARPA Model:  Temporary Project Teams</a:t>
            </a:r>
          </a:p>
        </p:txBody>
      </p:sp>
      <p:sp>
        <p:nvSpPr>
          <p:cNvPr id="3" name="Content Placeholder 2">
            <a:extLst>
              <a:ext uri="{FF2B5EF4-FFF2-40B4-BE49-F238E27FC236}">
                <a16:creationId xmlns:a16="http://schemas.microsoft.com/office/drawing/2014/main" id="{1A679FA3-9E59-4900-9418-0BA9EC39489A}"/>
              </a:ext>
            </a:extLst>
          </p:cNvPr>
          <p:cNvSpPr>
            <a:spLocks noGrp="1"/>
          </p:cNvSpPr>
          <p:nvPr>
            <p:ph idx="1"/>
          </p:nvPr>
        </p:nvSpPr>
        <p:spPr/>
        <p:txBody>
          <a:bodyPr/>
          <a:lstStyle/>
          <a:p>
            <a:r>
              <a:rPr lang="en-US" dirty="0"/>
              <a:t>Highest-caliber talent attracted by:</a:t>
            </a:r>
          </a:p>
          <a:p>
            <a:pPr lvl="1"/>
            <a:r>
              <a:rPr lang="en-US" dirty="0"/>
              <a:t>Intensity</a:t>
            </a:r>
          </a:p>
          <a:p>
            <a:pPr lvl="1"/>
            <a:r>
              <a:rPr lang="en-US" dirty="0"/>
              <a:t>Sharp focus</a:t>
            </a:r>
          </a:p>
          <a:p>
            <a:pPr lvl="1"/>
            <a:r>
              <a:rPr lang="en-US" dirty="0"/>
              <a:t>Finite time frame</a:t>
            </a:r>
          </a:p>
          <a:p>
            <a:r>
              <a:rPr lang="en-US" dirty="0"/>
              <a:t>Nature of challenge inspires unusual levels of collaboration.</a:t>
            </a:r>
          </a:p>
          <a:p>
            <a:r>
              <a:rPr lang="en-US" dirty="0"/>
              <a:t>Tries to get great people to tackle great challenges with other great people.</a:t>
            </a:r>
          </a:p>
        </p:txBody>
      </p:sp>
    </p:spTree>
    <p:extLst>
      <p:ext uri="{BB962C8B-B14F-4D97-AF65-F5344CB8AC3E}">
        <p14:creationId xmlns:p14="http://schemas.microsoft.com/office/powerpoint/2010/main" val="188401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DB64-382A-4FEE-8C7C-B453A6F1500F}"/>
              </a:ext>
            </a:extLst>
          </p:cNvPr>
          <p:cNvSpPr>
            <a:spLocks noGrp="1"/>
          </p:cNvSpPr>
          <p:nvPr>
            <p:ph type="title"/>
          </p:nvPr>
        </p:nvSpPr>
        <p:spPr/>
        <p:txBody>
          <a:bodyPr/>
          <a:lstStyle/>
          <a:p>
            <a:r>
              <a:rPr lang="en-US" dirty="0"/>
              <a:t>DARPA:  Committed to Pasteur’s Quadrant</a:t>
            </a:r>
          </a:p>
        </p:txBody>
      </p:sp>
      <p:graphicFrame>
        <p:nvGraphicFramePr>
          <p:cNvPr id="4" name="Content Placeholder 3">
            <a:extLst>
              <a:ext uri="{FF2B5EF4-FFF2-40B4-BE49-F238E27FC236}">
                <a16:creationId xmlns:a16="http://schemas.microsoft.com/office/drawing/2014/main" id="{B7D10073-7DA0-4376-B60F-3B443639C626}"/>
              </a:ext>
            </a:extLst>
          </p:cNvPr>
          <p:cNvGraphicFramePr>
            <a:graphicFrameLocks noGrp="1"/>
          </p:cNvGraphicFramePr>
          <p:nvPr>
            <p:ph idx="1"/>
            <p:extLst>
              <p:ext uri="{D42A27DB-BD31-4B8C-83A1-F6EECF244321}">
                <p14:modId xmlns:p14="http://schemas.microsoft.com/office/powerpoint/2010/main" val="3044821468"/>
              </p:ext>
            </p:extLst>
          </p:nvPr>
        </p:nvGraphicFramePr>
        <p:xfrm>
          <a:off x="838200" y="1825625"/>
          <a:ext cx="10515600" cy="399880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923372827"/>
                    </a:ext>
                  </a:extLst>
                </a:gridCol>
                <a:gridCol w="2628900">
                  <a:extLst>
                    <a:ext uri="{9D8B030D-6E8A-4147-A177-3AD203B41FA5}">
                      <a16:colId xmlns:a16="http://schemas.microsoft.com/office/drawing/2014/main" val="3052487305"/>
                    </a:ext>
                  </a:extLst>
                </a:gridCol>
                <a:gridCol w="2628900">
                  <a:extLst>
                    <a:ext uri="{9D8B030D-6E8A-4147-A177-3AD203B41FA5}">
                      <a16:colId xmlns:a16="http://schemas.microsoft.com/office/drawing/2014/main" val="3383599979"/>
                    </a:ext>
                  </a:extLst>
                </a:gridCol>
                <a:gridCol w="2628900">
                  <a:extLst>
                    <a:ext uri="{9D8B030D-6E8A-4147-A177-3AD203B41FA5}">
                      <a16:colId xmlns:a16="http://schemas.microsoft.com/office/drawing/2014/main" val="1798084436"/>
                    </a:ext>
                  </a:extLst>
                </a:gridCol>
              </a:tblGrid>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75000"/>
                        <a:lumOff val="25000"/>
                      </a:schemeClr>
                    </a:solidFill>
                  </a:tcPr>
                </a:tc>
                <a:tc gridSpan="2">
                  <a:txBody>
                    <a:bodyPr/>
                    <a:lstStyle/>
                    <a:p>
                      <a:pPr algn="ctr"/>
                      <a:r>
                        <a:rPr lang="en-US" sz="2800" dirty="0"/>
                        <a:t>Solves Immediate Problems?</a:t>
                      </a:r>
                    </a:p>
                  </a:txBody>
                  <a:tcPr anchor="ctr"/>
                </a:tc>
                <a:tc hMerge="1">
                  <a:txBody>
                    <a:bodyPr/>
                    <a:lstStyle/>
                    <a:p>
                      <a:endParaRPr lang="en-US" dirty="0"/>
                    </a:p>
                  </a:txBody>
                  <a:tcPr/>
                </a:tc>
                <a:extLst>
                  <a:ext uri="{0D108BD9-81ED-4DB2-BD59-A6C34878D82A}">
                    <a16:rowId xmlns:a16="http://schemas.microsoft.com/office/drawing/2014/main" val="651301207"/>
                  </a:ext>
                </a:extLst>
              </a:tr>
              <a:tr h="846123">
                <a:tc>
                  <a:txBody>
                    <a:bodyPr/>
                    <a:lstStyle/>
                    <a:p>
                      <a:pPr algn="ctr"/>
                      <a:endParaRPr lang="en-US" b="1" dirty="0">
                        <a:solidFill>
                          <a:schemeClr val="bg1"/>
                        </a:solidFill>
                      </a:endParaRPr>
                    </a:p>
                  </a:txBody>
                  <a:tcPr anchor="ctr">
                    <a:solidFill>
                      <a:schemeClr val="tx1">
                        <a:lumMod val="75000"/>
                        <a:lumOff val="25000"/>
                      </a:schemeClr>
                    </a:solidFill>
                  </a:tcPr>
                </a:tc>
                <a:tc>
                  <a:txBody>
                    <a:bodyPr/>
                    <a:lstStyle/>
                    <a:p>
                      <a:pPr algn="ctr"/>
                      <a:endParaRPr lang="en-US" dirty="0"/>
                    </a:p>
                  </a:txBody>
                  <a:tcPr anchor="ctr">
                    <a:solidFill>
                      <a:schemeClr val="tx1">
                        <a:lumMod val="50000"/>
                        <a:lumOff val="50000"/>
                      </a:schemeClr>
                    </a:solidFill>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800" b="1" dirty="0"/>
                        <a:t>Yes</a:t>
                      </a:r>
                    </a:p>
                  </a:txBody>
                  <a:tcPr anchor="ctr">
                    <a:solidFill>
                      <a:schemeClr val="tx1">
                        <a:lumMod val="50000"/>
                        <a:lumOff val="50000"/>
                      </a:schemeClr>
                    </a:solidFill>
                  </a:tcPr>
                </a:tc>
                <a:extLst>
                  <a:ext uri="{0D108BD9-81ED-4DB2-BD59-A6C34878D82A}">
                    <a16:rowId xmlns:a16="http://schemas.microsoft.com/office/drawing/2014/main" val="1090617295"/>
                  </a:ext>
                </a:extLst>
              </a:tr>
              <a:tr h="1460431">
                <a:tc rowSpan="2">
                  <a:txBody>
                    <a:bodyPr/>
                    <a:lstStyle/>
                    <a:p>
                      <a:pPr algn="ctr"/>
                      <a:r>
                        <a:rPr lang="en-US" sz="3200" b="1" dirty="0">
                          <a:solidFill>
                            <a:schemeClr val="bg1"/>
                          </a:solidFill>
                        </a:rPr>
                        <a:t>Increases Fundamental Knowledge?</a:t>
                      </a:r>
                    </a:p>
                  </a:txBody>
                  <a:tcPr anchor="ctr">
                    <a:solidFill>
                      <a:schemeClr val="tx1"/>
                    </a:solidFill>
                  </a:tcPr>
                </a:tc>
                <a:tc>
                  <a:txBody>
                    <a:bodyPr/>
                    <a:lstStyle/>
                    <a:p>
                      <a:pPr algn="ctr"/>
                      <a:r>
                        <a:rPr lang="en-US" sz="2800" b="1" dirty="0"/>
                        <a:t>Yes</a:t>
                      </a:r>
                    </a:p>
                  </a:txBody>
                  <a:tcPr anchor="ctr">
                    <a:solidFill>
                      <a:schemeClr val="tx1">
                        <a:lumMod val="50000"/>
                        <a:lumOff val="50000"/>
                      </a:schemeClr>
                    </a:solidFill>
                  </a:tcPr>
                </a:tc>
                <a:tc>
                  <a:txBody>
                    <a:bodyPr/>
                    <a:lstStyle/>
                    <a:p>
                      <a:pPr algn="ctr"/>
                      <a:r>
                        <a:rPr lang="en-US" sz="2400" b="1" dirty="0"/>
                        <a:t>Purse Basic Research</a:t>
                      </a:r>
                    </a:p>
                  </a:txBody>
                  <a:tcPr anchor="ctr">
                    <a:solidFill>
                      <a:schemeClr val="accent4">
                        <a:lumMod val="40000"/>
                        <a:lumOff val="60000"/>
                      </a:schemeClr>
                    </a:solidFill>
                  </a:tcPr>
                </a:tc>
                <a:tc>
                  <a:txBody>
                    <a:bodyPr/>
                    <a:lstStyle/>
                    <a:p>
                      <a:pPr algn="ctr"/>
                      <a:r>
                        <a:rPr lang="en-US" sz="2400" b="1" dirty="0"/>
                        <a:t>Use-inspired basic research</a:t>
                      </a:r>
                    </a:p>
                  </a:txBody>
                  <a:tcPr anchor="ctr">
                    <a:solidFill>
                      <a:schemeClr val="accent6">
                        <a:lumMod val="40000"/>
                        <a:lumOff val="60000"/>
                      </a:schemeClr>
                    </a:solidFill>
                  </a:tcPr>
                </a:tc>
                <a:extLst>
                  <a:ext uri="{0D108BD9-81ED-4DB2-BD59-A6C34878D82A}">
                    <a16:rowId xmlns:a16="http://schemas.microsoft.com/office/drawing/2014/main" val="3890742324"/>
                  </a:ext>
                </a:extLst>
              </a:tr>
              <a:tr h="846123">
                <a:tc vMerge="1">
                  <a:txBody>
                    <a:bodyPr/>
                    <a:lstStyle/>
                    <a:p>
                      <a:endParaRPr lang="en-US" dirty="0"/>
                    </a:p>
                  </a:txBody>
                  <a:tcPr/>
                </a:tc>
                <a:tc>
                  <a:txBody>
                    <a:bodyPr/>
                    <a:lstStyle/>
                    <a:p>
                      <a:pPr algn="ctr"/>
                      <a:r>
                        <a:rPr lang="en-US" sz="2800" b="1" dirty="0"/>
                        <a:t>No</a:t>
                      </a:r>
                    </a:p>
                  </a:txBody>
                  <a:tcPr anchor="ctr">
                    <a:solidFill>
                      <a:schemeClr val="tx1">
                        <a:lumMod val="50000"/>
                        <a:lumOff val="50000"/>
                      </a:schemeClr>
                    </a:solidFill>
                  </a:tcPr>
                </a:tc>
                <a:tc>
                  <a:txBody>
                    <a:bodyPr/>
                    <a:lstStyle/>
                    <a:p>
                      <a:pPr algn="ctr"/>
                      <a:r>
                        <a:rPr lang="en-US" sz="2400" b="1" dirty="0"/>
                        <a:t>Not research</a:t>
                      </a:r>
                      <a:endParaRPr lang="en-US" sz="2400" b="1" dirty="0">
                        <a:solidFill>
                          <a:schemeClr val="bg1"/>
                        </a:solidFill>
                      </a:endParaRPr>
                    </a:p>
                  </a:txBody>
                  <a:tcPr anchor="ctr">
                    <a:solidFill>
                      <a:schemeClr val="accent2">
                        <a:lumMod val="40000"/>
                        <a:lumOff val="60000"/>
                      </a:schemeClr>
                    </a:solidFill>
                  </a:tcPr>
                </a:tc>
                <a:tc>
                  <a:txBody>
                    <a:bodyPr/>
                    <a:lstStyle/>
                    <a:p>
                      <a:pPr algn="ctr"/>
                      <a:r>
                        <a:rPr lang="en-US" sz="2400" b="1" dirty="0"/>
                        <a:t>Pure applied research</a:t>
                      </a:r>
                    </a:p>
                  </a:txBody>
                  <a:tcPr anchor="ctr">
                    <a:solidFill>
                      <a:schemeClr val="accent4">
                        <a:lumMod val="40000"/>
                        <a:lumOff val="60000"/>
                      </a:schemeClr>
                    </a:solidFill>
                  </a:tcPr>
                </a:tc>
                <a:extLst>
                  <a:ext uri="{0D108BD9-81ED-4DB2-BD59-A6C34878D82A}">
                    <a16:rowId xmlns:a16="http://schemas.microsoft.com/office/drawing/2014/main" val="4249692579"/>
                  </a:ext>
                </a:extLst>
              </a:tr>
            </a:tbl>
          </a:graphicData>
        </a:graphic>
      </p:graphicFrame>
    </p:spTree>
    <p:extLst>
      <p:ext uri="{BB962C8B-B14F-4D97-AF65-F5344CB8AC3E}">
        <p14:creationId xmlns:p14="http://schemas.microsoft.com/office/powerpoint/2010/main" val="3424299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ADEB-8B7C-4652-9705-E0FAEF63621B}"/>
              </a:ext>
            </a:extLst>
          </p:cNvPr>
          <p:cNvSpPr>
            <a:spLocks noGrp="1"/>
          </p:cNvSpPr>
          <p:nvPr>
            <p:ph type="title"/>
          </p:nvPr>
        </p:nvSpPr>
        <p:spPr/>
        <p:txBody>
          <a:bodyPr/>
          <a:lstStyle/>
          <a:p>
            <a:r>
              <a:rPr lang="en-US" dirty="0"/>
              <a:t>What does DARPA have to do with Agile?</a:t>
            </a:r>
          </a:p>
        </p:txBody>
      </p:sp>
      <p:sp>
        <p:nvSpPr>
          <p:cNvPr id="3" name="Content Placeholder 2">
            <a:extLst>
              <a:ext uri="{FF2B5EF4-FFF2-40B4-BE49-F238E27FC236}">
                <a16:creationId xmlns:a16="http://schemas.microsoft.com/office/drawing/2014/main" id="{FB92CA85-480D-478E-A5A2-2BE7CB2FFF0F}"/>
              </a:ext>
            </a:extLst>
          </p:cNvPr>
          <p:cNvSpPr>
            <a:spLocks noGrp="1"/>
          </p:cNvSpPr>
          <p:nvPr>
            <p:ph idx="1"/>
          </p:nvPr>
        </p:nvSpPr>
        <p:spPr/>
        <p:txBody>
          <a:bodyPr>
            <a:normAutofit lnSpcReduction="10000"/>
          </a:bodyPr>
          <a:lstStyle/>
          <a:p>
            <a:r>
              <a:rPr lang="en-US" dirty="0"/>
              <a:t>Focused on individuals and interactions.</a:t>
            </a:r>
          </a:p>
          <a:p>
            <a:r>
              <a:rPr lang="en-US" dirty="0"/>
              <a:t>Focused on a working, practical, result.</a:t>
            </a:r>
          </a:p>
          <a:p>
            <a:r>
              <a:rPr lang="en-US" dirty="0"/>
              <a:t>Focused on collaboration.</a:t>
            </a:r>
          </a:p>
          <a:p>
            <a:r>
              <a:rPr lang="en-US" dirty="0"/>
              <a:t>Build projects around well-supported, motivated </a:t>
            </a:r>
            <a:r>
              <a:rPr lang="en-US" dirty="0" err="1"/>
              <a:t>induvials</a:t>
            </a:r>
            <a:r>
              <a:rPr lang="en-US" dirty="0"/>
              <a:t>.</a:t>
            </a:r>
          </a:p>
          <a:p>
            <a:r>
              <a:rPr lang="en-US" dirty="0"/>
              <a:t>Focused on face-to-face conversations.</a:t>
            </a:r>
          </a:p>
          <a:p>
            <a:r>
              <a:rPr lang="en-US" dirty="0"/>
              <a:t>Working result is the primary measure of progress.</a:t>
            </a:r>
          </a:p>
          <a:p>
            <a:r>
              <a:rPr lang="en-US" dirty="0"/>
              <a:t>Maximizes the work </a:t>
            </a:r>
            <a:r>
              <a:rPr lang="en-US" i="1" dirty="0"/>
              <a:t>not</a:t>
            </a:r>
            <a:r>
              <a:rPr lang="en-US" dirty="0"/>
              <a:t> done.</a:t>
            </a:r>
          </a:p>
          <a:p>
            <a:r>
              <a:rPr lang="en-US" dirty="0"/>
              <a:t>Self-organizing teams.</a:t>
            </a:r>
          </a:p>
          <a:p>
            <a:r>
              <a:rPr lang="en-US" dirty="0"/>
              <a:t>Focus on effectiveness at </a:t>
            </a:r>
            <a:r>
              <a:rPr lang="en-US"/>
              <a:t>regular intervals.</a:t>
            </a:r>
            <a:endParaRPr lang="en-US" dirty="0"/>
          </a:p>
        </p:txBody>
      </p:sp>
    </p:spTree>
    <p:extLst>
      <p:ext uri="{BB962C8B-B14F-4D97-AF65-F5344CB8AC3E}">
        <p14:creationId xmlns:p14="http://schemas.microsoft.com/office/powerpoint/2010/main" val="817034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D62-33E5-455B-8222-EFCEA22D4B32}"/>
              </a:ext>
            </a:extLst>
          </p:cNvPr>
          <p:cNvSpPr>
            <a:spLocks noGrp="1"/>
          </p:cNvSpPr>
          <p:nvPr>
            <p:ph type="title"/>
          </p:nvPr>
        </p:nvSpPr>
        <p:spPr/>
        <p:txBody>
          <a:bodyPr/>
          <a:lstStyle/>
          <a:p>
            <a:r>
              <a:rPr lang="en-US" dirty="0"/>
              <a:t>Spy planes</a:t>
            </a:r>
          </a:p>
        </p:txBody>
      </p:sp>
      <p:sp>
        <p:nvSpPr>
          <p:cNvPr id="3" name="Text Placeholder 2">
            <a:extLst>
              <a:ext uri="{FF2B5EF4-FFF2-40B4-BE49-F238E27FC236}">
                <a16:creationId xmlns:a16="http://schemas.microsoft.com/office/drawing/2014/main" id="{85DFC428-A7F6-427E-ADF8-2D3F4C8DC267}"/>
              </a:ext>
            </a:extLst>
          </p:cNvPr>
          <p:cNvSpPr>
            <a:spLocks noGrp="1"/>
          </p:cNvSpPr>
          <p:nvPr>
            <p:ph type="body" idx="1"/>
          </p:nvPr>
        </p:nvSpPr>
        <p:spPr/>
        <p:txBody>
          <a:bodyPr/>
          <a:lstStyle/>
          <a:p>
            <a:r>
              <a:rPr lang="en-US" dirty="0"/>
              <a:t>Principles for being on time and under budget.</a:t>
            </a:r>
          </a:p>
        </p:txBody>
      </p:sp>
    </p:spTree>
    <p:extLst>
      <p:ext uri="{BB962C8B-B14F-4D97-AF65-F5344CB8AC3E}">
        <p14:creationId xmlns:p14="http://schemas.microsoft.com/office/powerpoint/2010/main" val="333939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A Visual History of Lockheed Martin</a:t>
            </a:r>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447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p:txBody>
          <a:bodyPr/>
          <a:lstStyle/>
          <a:p>
            <a:r>
              <a:rPr lang="en-US" dirty="0"/>
              <a:t>Lockheed Martin Dead </a:t>
            </a:r>
            <a:r>
              <a:rPr lang="en-US"/>
              <a:t>Sexy Airplanes</a:t>
            </a:r>
            <a:endParaRPr lang="en-US" dirty="0"/>
          </a:p>
        </p:txBody>
      </p:sp>
      <p:sp>
        <p:nvSpPr>
          <p:cNvPr id="3" name="Content Placeholder 2">
            <a:extLst>
              <a:ext uri="{FF2B5EF4-FFF2-40B4-BE49-F238E27FC236}">
                <a16:creationId xmlns:a16="http://schemas.microsoft.com/office/drawing/2014/main" id="{B782AEBB-79FD-4EC7-816A-43B27B26DC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927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specialoperations.com/wp-content/uploads/2019/01/Donovan-desk.jpg">
            <a:extLst>
              <a:ext uri="{FF2B5EF4-FFF2-40B4-BE49-F238E27FC236}">
                <a16:creationId xmlns:a16="http://schemas.microsoft.com/office/drawing/2014/main" id="{C6C62B86-2C60-48F3-9A16-E6037C4C5BA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6" b="1767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5669F-A53C-45CD-A5A6-5376D5CFAE7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11 July, 1941: Office of the Coordinator of Intelligence</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3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theblackvault.com/documentarchive/wp-content/uploads/2015/02/20070818091530.jpg">
            <a:extLst>
              <a:ext uri="{FF2B5EF4-FFF2-40B4-BE49-F238E27FC236}">
                <a16:creationId xmlns:a16="http://schemas.microsoft.com/office/drawing/2014/main" id="{331322FA-8A3C-40E6-947A-D76673082A5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580" b="156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13 June, 1942:  Office of Strategic Services</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888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1" name="Picture 6" descr="Rear Admiral Sidney W. Souers, USNR, awarded Legion of Merit for exceptionally meritorious services as Intelligence Officer of the Sixth and Tenth Naval Districts, and as head of the Planning Branch of the Division of Naval Intelligence, from the outbreak of the war until December 1, 1945. Assistant Secretary of the navy John L. Sullivan (left), made the presentation for President Truman. March 2, 1946. ">
            <a:extLst>
              <a:ext uri="{FF2B5EF4-FFF2-40B4-BE49-F238E27FC236}">
                <a16:creationId xmlns:a16="http://schemas.microsoft.com/office/drawing/2014/main" id="{C5C8F7B6-BD93-4E17-962D-585DBFF1FF8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01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8" name="Straight Connector 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1042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robert a. koke">
            <a:extLst>
              <a:ext uri="{FF2B5EF4-FFF2-40B4-BE49-F238E27FC236}">
                <a16:creationId xmlns:a16="http://schemas.microsoft.com/office/drawing/2014/main" id="{1458077F-36A3-4A72-ACC4-5E618599C76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4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B5EB-1EF0-410C-A38A-C9C3D12FD3A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1 Oct, 1945:  Strategic Services Unit</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http://3.bp.blogspot.com/-vfcRbdTCW_U/TWN-T9-CakI/AAAAAAAAC9Q/q2JcTATEpAk/s1600/surfing_hawaii.jpg">
            <a:extLst>
              <a:ext uri="{FF2B5EF4-FFF2-40B4-BE49-F238E27FC236}">
                <a16:creationId xmlns:a16="http://schemas.microsoft.com/office/drawing/2014/main" id="{A64E2B5E-57A3-4CFD-B9A0-A4111C5BA41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98" b="245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38DD-07AB-4436-9D3F-8877EE3B620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Oct 1945 – The End of Time:  Surfing at Kuta Beach</a:t>
            </a:r>
          </a:p>
        </p:txBody>
      </p:sp>
      <p:cxnSp>
        <p:nvCxnSpPr>
          <p:cNvPr id="73" name="Straight Connector 7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1800</Words>
  <Application>Microsoft Office PowerPoint</Application>
  <PresentationFormat>Widescreen</PresentationFormat>
  <Paragraphs>261</Paragraphs>
  <Slides>45</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Sabotage, Secrets and Spylanes</vt:lpstr>
      <vt:lpstr>Introduction</vt:lpstr>
      <vt:lpstr>Presentation Overview</vt:lpstr>
      <vt:lpstr>Sabotage</vt:lpstr>
      <vt:lpstr>11 July, 1941: Office of the Coordinator of Intelligence</vt:lpstr>
      <vt:lpstr>13 June, 1942:  Office of Strategic Services</vt:lpstr>
      <vt:lpstr>1 Oct, 1945:  Strategic Services Unit</vt:lpstr>
      <vt:lpstr>1 Oct, 1945:  Strategic Services Unit</vt:lpstr>
      <vt:lpstr>Oct 1945 – The End of Time:  Surfing at Kuta Beach</vt:lpstr>
      <vt:lpstr>Jan 1946:  Central Intelligence Group</vt:lpstr>
      <vt:lpstr>18 Sept, 1947:  Central Intelligence Agency</vt:lpstr>
      <vt:lpstr>Why Talk about the CIA?</vt:lpstr>
      <vt:lpstr>1942:  Simple Sabotage Field Manual (OSS)</vt:lpstr>
      <vt:lpstr>What We Won’t Cover</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Interfering with Organizations and Production</vt:lpstr>
      <vt:lpstr>Basic Tradecraft for Intelligence Analysis</vt:lpstr>
      <vt:lpstr>Secrets</vt:lpstr>
      <vt:lpstr>Sputnik</vt:lpstr>
      <vt:lpstr>Saturn V &amp; Centaur</vt:lpstr>
      <vt:lpstr>Tiros</vt:lpstr>
      <vt:lpstr>Phased Array Rader</vt:lpstr>
      <vt:lpstr>Corona Reconnaissance Satellites</vt:lpstr>
      <vt:lpstr>Arecibo Observatory</vt:lpstr>
      <vt:lpstr>Mother of All Demos (1968)</vt:lpstr>
      <vt:lpstr>ARPA Network</vt:lpstr>
      <vt:lpstr>You Get The Idea…</vt:lpstr>
      <vt:lpstr>You Get The Idea…</vt:lpstr>
      <vt:lpstr>And the List Goes On</vt:lpstr>
      <vt:lpstr>The point, really…</vt:lpstr>
      <vt:lpstr>How DARPA gets it done.</vt:lpstr>
      <vt:lpstr>How DARPA gets it done.</vt:lpstr>
      <vt:lpstr>DARPA Model:  Independence</vt:lpstr>
      <vt:lpstr>DARPA Model:  Ambitious Goals</vt:lpstr>
      <vt:lpstr>DARPA Model:  Temporary Project Teams</vt:lpstr>
      <vt:lpstr>DARPA Model:  Temporary Project Teams</vt:lpstr>
      <vt:lpstr>DARPA:  Committed to Pasteur’s Quadrant</vt:lpstr>
      <vt:lpstr>What does DARPA have to do with Agile?</vt:lpstr>
      <vt:lpstr>Spy planes</vt:lpstr>
      <vt:lpstr>A Visual History of Lockheed Martin</vt:lpstr>
      <vt:lpstr>Lockheed Martin Dead Sexy Airplanes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Sabotage, Secrets and Spylanes</dc:title>
  <dc:creator>Eric Burcham</dc:creator>
  <cp:lastModifiedBy>Eric Burcham</cp:lastModifiedBy>
  <cp:revision>43</cp:revision>
  <dcterms:created xsi:type="dcterms:W3CDTF">2019-04-12T01:51:46Z</dcterms:created>
  <dcterms:modified xsi:type="dcterms:W3CDTF">2019-04-12T12:20:27Z</dcterms:modified>
</cp:coreProperties>
</file>